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41"/>
  </p:notesMasterIdLst>
  <p:sldIdLst>
    <p:sldId id="656" r:id="rId6"/>
    <p:sldId id="694" r:id="rId7"/>
    <p:sldId id="661" r:id="rId8"/>
    <p:sldId id="662" r:id="rId9"/>
    <p:sldId id="646" r:id="rId10"/>
    <p:sldId id="663" r:id="rId11"/>
    <p:sldId id="665" r:id="rId12"/>
    <p:sldId id="664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9" r:id="rId23"/>
    <p:sldId id="691" r:id="rId24"/>
    <p:sldId id="696" r:id="rId25"/>
    <p:sldId id="687" r:id="rId26"/>
    <p:sldId id="686" r:id="rId27"/>
    <p:sldId id="692" r:id="rId28"/>
    <p:sldId id="685" r:id="rId29"/>
    <p:sldId id="680" r:id="rId30"/>
    <p:sldId id="681" r:id="rId31"/>
    <p:sldId id="683" r:id="rId32"/>
    <p:sldId id="682" r:id="rId33"/>
    <p:sldId id="678" r:id="rId34"/>
    <p:sldId id="690" r:id="rId35"/>
    <p:sldId id="684" r:id="rId36"/>
    <p:sldId id="697" r:id="rId37"/>
    <p:sldId id="689" r:id="rId38"/>
    <p:sldId id="693" r:id="rId39"/>
    <p:sldId id="695" r:id="rId40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799">
          <p15:clr>
            <a:srgbClr val="A4A3A4"/>
          </p15:clr>
        </p15:guide>
        <p15:guide id="10" pos="3613" userDrawn="1">
          <p15:clr>
            <a:srgbClr val="A4A3A4"/>
          </p15:clr>
        </p15:guide>
        <p15:guide id="11" orient="horz" pos="3747">
          <p15:clr>
            <a:srgbClr val="A4A3A4"/>
          </p15:clr>
        </p15:guide>
        <p15:guide id="12" orient="horz" pos="2035">
          <p15:clr>
            <a:srgbClr val="A4A3A4"/>
          </p15:clr>
        </p15:guide>
        <p15:guide id="13" orient="horz" pos="459">
          <p15:clr>
            <a:srgbClr val="A4A3A4"/>
          </p15:clr>
        </p15:guide>
        <p15:guide id="14" orient="horz" pos="119" userDrawn="1">
          <p15:clr>
            <a:srgbClr val="A4A3A4"/>
          </p15:clr>
        </p15:guide>
        <p15:guide id="15" orient="horz" pos="1253">
          <p15:clr>
            <a:srgbClr val="A4A3A4"/>
          </p15:clr>
        </p15:guide>
        <p15:guide id="16" pos="552" userDrawn="1">
          <p15:clr>
            <a:srgbClr val="A4A3A4"/>
          </p15:clr>
        </p15:guide>
        <p15:guide id="17" pos="3046" userDrawn="1">
          <p15:clr>
            <a:srgbClr val="A4A3A4"/>
          </p15:clr>
        </p15:guide>
        <p15:guide id="18" pos="4520">
          <p15:clr>
            <a:srgbClr val="A4A3A4"/>
          </p15:clr>
        </p15:guide>
        <p15:guide id="19" pos="4294">
          <p15:clr>
            <a:srgbClr val="A4A3A4"/>
          </p15:clr>
        </p15:guide>
        <p15:guide id="20" pos="4634" userDrawn="1">
          <p15:clr>
            <a:srgbClr val="A4A3A4"/>
          </p15:clr>
        </p15:guide>
        <p15:guide id="21" pos="2139" userDrawn="1">
          <p15:clr>
            <a:srgbClr val="A4A3A4"/>
          </p15:clr>
        </p15:guide>
        <p15:guide id="22" pos="44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drey BESNARDEAU" initials="AB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23B"/>
    <a:srgbClr val="663300"/>
    <a:srgbClr val="A50021"/>
    <a:srgbClr val="30C1AE"/>
    <a:srgbClr val="F09D1F"/>
    <a:srgbClr val="E38D0F"/>
    <a:srgbClr val="BF770D"/>
    <a:srgbClr val="000000"/>
    <a:srgbClr val="27CBA4"/>
    <a:srgbClr val="3D3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9629" autoAdjust="0"/>
  </p:normalViewPr>
  <p:slideViewPr>
    <p:cSldViewPr>
      <p:cViewPr varScale="1">
        <p:scale>
          <a:sx n="92" d="100"/>
          <a:sy n="92" d="100"/>
        </p:scale>
        <p:origin x="276" y="90"/>
      </p:cViewPr>
      <p:guideLst>
        <p:guide orient="horz" pos="2160"/>
        <p:guide pos="4067"/>
        <p:guide orient="horz" pos="799"/>
        <p:guide pos="3613"/>
        <p:guide orient="horz" pos="3747"/>
        <p:guide orient="horz" pos="2035"/>
        <p:guide orient="horz" pos="459"/>
        <p:guide orient="horz" pos="119"/>
        <p:guide orient="horz" pos="1253"/>
        <p:guide pos="552"/>
        <p:guide pos="3046"/>
        <p:guide pos="4520"/>
        <p:guide pos="4294"/>
        <p:guide pos="4634"/>
        <p:guide pos="2139"/>
        <p:guide pos="44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r">
              <a:defRPr sz="1200"/>
            </a:lvl1pPr>
          </a:lstStyle>
          <a:p>
            <a:fld id="{67661C67-7C14-4BC1-9384-DF9C7ACE3C45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68" tIns="45034" rIns="90068" bIns="4503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068" tIns="45034" rIns="90068" bIns="4503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r">
              <a:defRPr sz="1200"/>
            </a:lvl1pPr>
          </a:lstStyle>
          <a:p>
            <a:fld id="{B275DDB6-6C2D-4324-AFAA-53CE2C665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4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DDB6-6C2D-4324-AFAA-53CE2C665A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4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03F152-E288-4FFE-9759-C7057D6B6C73}"/>
              </a:ext>
            </a:extLst>
          </p:cNvPr>
          <p:cNvSpPr/>
          <p:nvPr userDrawn="1"/>
        </p:nvSpPr>
        <p:spPr>
          <a:xfrm>
            <a:off x="0" y="0"/>
            <a:ext cx="2637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3F60E8-1574-4674-BB0C-C4378F37B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5999" y="2889000"/>
            <a:ext cx="8981248" cy="1495794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906B3A-BEF9-459F-A2ED-B20D9CDC8FD8}"/>
              </a:ext>
            </a:extLst>
          </p:cNvPr>
          <p:cNvSpPr/>
          <p:nvPr userDrawn="1"/>
        </p:nvSpPr>
        <p:spPr>
          <a:xfrm>
            <a:off x="2637900" y="2390226"/>
            <a:ext cx="119063" cy="2053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D0EAE64-CA23-4F7B-8DC6-E3740CD75C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92" y="2559637"/>
            <a:ext cx="1369458" cy="1696062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DFA46C24-5486-4DD8-B19C-E170EC7048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36000" y="2637515"/>
            <a:ext cx="891270" cy="138499"/>
          </a:xfrm>
        </p:spPr>
        <p:txBody>
          <a:bodyPr wrap="none" lIns="0" tIns="0" rIns="0" bIns="0">
            <a:spAutoFit/>
          </a:bodyPr>
          <a:lstStyle>
            <a:lvl1pPr>
              <a:defRPr sz="900" spc="3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Presentazione Istituzionale  |  2018  |</a:t>
            </a:r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xmlns="" id="{96703941-FFD7-41CF-87D6-F2B2F6EBB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5999" y="4869000"/>
            <a:ext cx="204543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fr-FR" spc="300" smtClean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9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B3AA0A-3BE5-4E5D-99B8-AE2160F2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FD6BE0-3882-402B-ABE6-4C3E9E7C5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E042C2-4EA8-4785-9737-6E370E14BA48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="" xmlns:a16="http://schemas.microsoft.com/office/drawing/2014/main" id="{6DA2E863-6C47-4EEA-B329-C4B63E77DB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924675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6F4497-1FE5-49E0-82F8-0BFDD124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000" y="2529000"/>
            <a:ext cx="4487300" cy="886397"/>
          </a:xfrm>
          <a:noFill/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33288B6-AD76-4094-B4FF-1660C4CF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6000" y="3509738"/>
            <a:ext cx="4487300" cy="999262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Modifier les styles du texte du masque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1EFD05A-EB04-4E51-B6F2-07BDE14CC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/ </a:t>
            </a:r>
            <a:fld id="{3EA6A558-C4CA-4506-B5EC-E793D5AE95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FBF328-7074-4AD0-990A-27C6D5ED03BE}"/>
              </a:ext>
            </a:extLst>
          </p:cNvPr>
          <p:cNvSpPr/>
          <p:nvPr userDrawn="1"/>
        </p:nvSpPr>
        <p:spPr>
          <a:xfrm>
            <a:off x="6924675" y="1686150"/>
            <a:ext cx="119063" cy="3462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BBB1B66-339E-4087-8235-743E7EA7C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6001" y="1686150"/>
            <a:ext cx="900000" cy="482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22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03F152-E288-4FFE-9759-C7057D6B6C73}"/>
              </a:ext>
            </a:extLst>
          </p:cNvPr>
          <p:cNvSpPr/>
          <p:nvPr userDrawn="1"/>
        </p:nvSpPr>
        <p:spPr>
          <a:xfrm>
            <a:off x="0" y="0"/>
            <a:ext cx="2637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3F60E8-1574-4674-BB0C-C4378F37B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5999" y="2390226"/>
            <a:ext cx="8981248" cy="2114920"/>
          </a:xfrm>
          <a:noFill/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Titre de la </a:t>
            </a:r>
            <a:r>
              <a:rPr lang="en-GB" dirty="0" err="1"/>
              <a:t>présentation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906B3A-BEF9-459F-A2ED-B20D9CDC8FD8}"/>
              </a:ext>
            </a:extLst>
          </p:cNvPr>
          <p:cNvSpPr/>
          <p:nvPr userDrawn="1"/>
        </p:nvSpPr>
        <p:spPr>
          <a:xfrm>
            <a:off x="2637900" y="2390226"/>
            <a:ext cx="119063" cy="2053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D0EAE64-CA23-4F7B-8DC6-E3740CD75C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92" y="2559637"/>
            <a:ext cx="1369458" cy="1696062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DFA46C24-5486-4DD8-B19C-E170EC7048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36000" y="2135977"/>
            <a:ext cx="763029" cy="138499"/>
          </a:xfrm>
        </p:spPr>
        <p:txBody>
          <a:bodyPr wrap="none" lIns="0" tIns="0" rIns="0" bIns="0">
            <a:spAutoFit/>
          </a:bodyPr>
          <a:lstStyle>
            <a:lvl1pPr>
              <a:defRPr sz="900" spc="300">
                <a:solidFill>
                  <a:schemeClr val="bg1"/>
                </a:solidFill>
              </a:defRPr>
            </a:lvl1pPr>
          </a:lstStyle>
          <a:p>
            <a:fld id="{EF89F9DA-405E-48EC-8555-B0874A1A363D}" type="datetime6">
              <a:rPr lang="en-GB" smtClean="0">
                <a:solidFill>
                  <a:prstClr val="white"/>
                </a:solidFill>
              </a:rPr>
              <a:pPr/>
              <a:t>September 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xmlns="" id="{96703941-FFD7-41CF-87D6-F2B2F6EBB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903" y="2135976"/>
            <a:ext cx="2688854" cy="13849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180000" tIns="0" rIns="0" bIns="0" rtlCol="0" anchor="ctr">
            <a:spAutoFit/>
          </a:bodyPr>
          <a:lstStyle>
            <a:lvl1pPr>
              <a:defRPr lang="fr-FR" spc="300" smtClean="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NAME OF THE PRESENTATION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9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1088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2496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23904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976" y="3429000"/>
            <a:ext cx="2694624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384" y="3429000"/>
            <a:ext cx="2694624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3792" y="3429000"/>
            <a:ext cx="2694624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A74E62C-808E-4979-82E5-74629E89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732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910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486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8062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D2E83211-12F9-442A-A50D-F4F9713867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8639" y="2694703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9259" y="3429000"/>
            <a:ext cx="2209702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9835" y="3429000"/>
            <a:ext cx="2209702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0411" y="3429000"/>
            <a:ext cx="2209702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61AFFE95-8AF7-4FD9-BF6F-B432D6673B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60988" y="3429000"/>
            <a:ext cx="2209702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4792205-FC62-4553-B142-4EF93EF0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6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5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520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2496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312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D2E83211-12F9-442A-A50D-F4F9713867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2816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GB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537E036A-09FA-46FE-AEBC-6AB5A5444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9792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9440" y="2891764"/>
            <a:ext cx="240656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6416" y="2891764"/>
            <a:ext cx="240656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13232" y="2891764"/>
            <a:ext cx="240656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61AFFE95-8AF7-4FD9-BF6F-B432D6673B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6736" y="4904817"/>
            <a:ext cx="240656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11F63256-0C1C-4799-858F-B28C38060C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3712" y="4905613"/>
            <a:ext cx="240656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DCE6171-D685-4CFD-8072-5669F2FD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6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520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2496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312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D2E83211-12F9-442A-A50D-F4F9713867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5520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GB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537E036A-09FA-46FE-AEBC-6AB5A5444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42496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GB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61C17977-40C0-46BE-97B0-39F6349F0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3532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06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6416" y="2891764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3392" y="2891764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0208" y="2891764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61AFFE95-8AF7-4FD9-BF6F-B432D6673B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16416" y="4904817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11F63256-0C1C-4799-858F-B28C38060C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3392" y="4905613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5AA7E3C8-A0A4-440C-9977-14B17ED95C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4428" y="4905613"/>
            <a:ext cx="2512608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7B4BFDA5-F46A-4354-BB16-5EFE2434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88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7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910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486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8062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D2E83211-12F9-442A-A50D-F4F9713867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8639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GB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537E036A-09FA-46FE-AEBC-6AB5A5444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1422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GB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61C17977-40C0-46BE-97B0-39F6349F0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6218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06</a:t>
            </a:r>
            <a:endParaRPr lang="en-GB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761FB88C-B080-440E-8F71-1D57A4FF5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1015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07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660" y="2891764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4236" y="2891764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4812" y="2891764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61AFFE95-8AF7-4FD9-BF6F-B432D6673B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5389" y="2891764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11F63256-0C1C-4799-858F-B28C38060C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8172" y="4905613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5AA7E3C8-A0A4-440C-9977-14B17ED95C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2968" y="4905613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5966FDE0-A72E-44C9-8A71-F43F582DA9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37765" y="4905613"/>
            <a:ext cx="212090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2C3CFA38-9AAA-41F1-BC58-42FE118F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1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[x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16508A9-744D-4E7B-9FE4-59B4CD228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C7DA10-1DFA-4749-A71E-07E5CD544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40AFA8F-D19E-4EF4-A57B-D262600141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910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EF8D1796-0BB5-49F3-99E4-682A53D76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486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GB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D5B66FC1-16B8-42C9-ADE0-A09FD3FAE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8062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D2E83211-12F9-442A-A50D-F4F9713867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8639" y="2157467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GB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537E036A-09FA-46FE-AEBC-6AB5A5444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6910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GB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61C17977-40C0-46BE-97B0-39F6349F0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706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06</a:t>
            </a:r>
            <a:endParaRPr lang="en-GB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761FB88C-B080-440E-8F71-1D57A4FF5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6503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07</a:t>
            </a:r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185F89B6-EC00-4D94-B556-3655A73C58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12220" y="2891764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A45D2D62-AC96-4399-B966-E0B5C80BC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2796" y="2891764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EC722B0D-B255-46A7-BA86-AAF6D9D7D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3372" y="2891764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61AFFE95-8AF7-4FD9-BF6F-B432D6673B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73949" y="2891764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11F63256-0C1C-4799-858F-B28C38060C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12220" y="4905613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5AA7E3C8-A0A4-440C-9977-14B17ED95C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7016" y="4905613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xmlns="" id="{5966FDE0-A72E-44C9-8A71-F43F582DA9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813" y="4905613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xmlns="" id="{23627032-EC31-41AD-AC08-DAEC3EBBC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8639" y="4170520"/>
            <a:ext cx="914400" cy="717236"/>
          </a:xfrm>
        </p:spPr>
        <p:txBody>
          <a:bodyPr rIns="0" anchor="ctr"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08</a:t>
            </a:r>
            <a:endParaRPr lang="en-GB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xmlns="" id="{BCCFA221-1725-420C-AE4F-383D1A8E02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3949" y="4905613"/>
            <a:ext cx="1983780" cy="2862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400" cap="all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TITRE DU chapitre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2F0A313F-F68A-481D-BDE8-F3DA70D1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48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69AE9-5538-4CED-96BC-9E3CC207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938" r="-938"/>
            </a:stretch>
          </a:blipFill>
        </p:spPr>
        <p:txBody>
          <a:bodyPr lIns="90000" tIns="108000" bIns="0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6127F1-FD95-4357-A7B5-CA950463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705200"/>
            <a:ext cx="11520000" cy="4167601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BA1312D9-81A7-4FBA-9E44-636643A1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778DB922-087F-4EFE-980D-3654B866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C69AE9-5538-4CED-96BC-9E3CC207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6127F1-FD95-4357-A7B5-CA9504632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03C9450-A723-41FD-9143-B74949159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61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6DA2E863-6C47-4EEA-B329-C4B63E77DB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924675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6F4497-1FE5-49E0-82F8-0BFDD124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000" y="2529000"/>
            <a:ext cx="4487300" cy="886397"/>
          </a:xfrm>
          <a:noFill/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33288B6-AD76-4094-B4FF-1660C4CF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6000" y="3509738"/>
            <a:ext cx="4487300" cy="999262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Modifier les styles du texte du masque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1EFD05A-EB04-4E51-B6F2-07BDE14CC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FBF328-7074-4AD0-990A-27C6D5ED03BE}"/>
              </a:ext>
            </a:extLst>
          </p:cNvPr>
          <p:cNvSpPr/>
          <p:nvPr userDrawn="1"/>
        </p:nvSpPr>
        <p:spPr>
          <a:xfrm>
            <a:off x="6924675" y="1686150"/>
            <a:ext cx="119063" cy="3462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BBB1B66-339E-4087-8235-743E7EA7C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6001" y="1686150"/>
            <a:ext cx="900000" cy="482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2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6112FCB-C59D-4EF8-A3F4-220DFAEE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141CAEB-FEF2-4B0D-BD8C-1A6D6A43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EAE1897-35B6-4A8D-8FD9-605CBF4D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938" r="-938"/>
            </a:stretch>
          </a:blipFill>
        </p:spPr>
        <p:txBody>
          <a:bodyPr tIns="108000" bIns="0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3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h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A0EE0-E236-48CC-A51B-AA53323C0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B8241A-757E-4272-A9DD-2937B65C0160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53FA805-7A91-4F80-891E-C4712D9EF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E1741012-68DC-44CD-8DB6-C5A7CD04F2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60DD3C9-E70F-40AA-B603-6C3F5FB3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08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rea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D6CB2A-8D4E-4547-9FD0-21DDBA4F20E6}"/>
              </a:ext>
            </a:extLst>
          </p:cNvPr>
          <p:cNvSpPr/>
          <p:nvPr userDrawn="1"/>
        </p:nvSpPr>
        <p:spPr>
          <a:xfrm>
            <a:off x="6096000" y="-2946"/>
            <a:ext cx="6096000" cy="68609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6112FCB-C59D-4EF8-A3F4-220DFAEE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141CAEB-FEF2-4B0D-BD8C-1A6D6A43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EAE1897-35B6-4A8D-8FD9-605CBF4D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938" r="-938"/>
            </a:stretch>
          </a:blipFill>
        </p:spPr>
        <p:txBody>
          <a:bodyPr tIns="108000" bIns="0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344623-07AE-4F77-AC7F-1C3D401B3C50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7FBB6511-F0A4-4F51-A96F-45C5673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703388"/>
            <a:ext cx="5580000" cy="41694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09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617504D6-B7FC-4638-92E2-E3BF1447E8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67"/>
            <a:ext cx="4064000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xmlns="" id="{E2769F8F-8D96-4C6F-840C-1653F690DF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0"/>
            <a:ext cx="4064000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xmlns="" id="{4F6E51C4-94CC-4EE6-AF96-BAC836820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3524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781800 h 6858000"/>
              <a:gd name="connsiteX3" fmla="*/ 2973388 w 4064000"/>
              <a:gd name="connsiteY3" fmla="*/ 6781800 h 6858000"/>
              <a:gd name="connsiteX4" fmla="*/ 2973388 w 4064000"/>
              <a:gd name="connsiteY4" fmla="*/ 6858000 h 6858000"/>
              <a:gd name="connsiteX5" fmla="*/ 0 w 406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781800"/>
                </a:lnTo>
                <a:lnTo>
                  <a:pt x="2973388" y="6781800"/>
                </a:lnTo>
                <a:lnTo>
                  <a:pt x="29733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B2690A34-0974-43D6-B0C5-474A2BAF0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10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A4715E07-B183-42FA-A0D1-A44677255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5610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18A8F0D0-D2CA-4CEE-902B-5382BDE96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5134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B8241A-757E-4272-A9DD-2937B65C0160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65AEC4D-3FE4-4669-9057-62A226A0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9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dia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xmlns="" id="{DA245EB1-A2B2-42AA-B486-C6F9B71A98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7356000" cy="6858000"/>
          </a:xfrm>
          <a:custGeom>
            <a:avLst/>
            <a:gdLst>
              <a:gd name="connsiteX0" fmla="*/ 0 w 7341938"/>
              <a:gd name="connsiteY0" fmla="*/ 0 h 6845300"/>
              <a:gd name="connsiteX1" fmla="*/ 7341938 w 7341938"/>
              <a:gd name="connsiteY1" fmla="*/ 0 h 6845300"/>
              <a:gd name="connsiteX2" fmla="*/ 7341938 w 7341938"/>
              <a:gd name="connsiteY2" fmla="*/ 26461 h 6845300"/>
              <a:gd name="connsiteX3" fmla="*/ 4845586 w 7341938"/>
              <a:gd name="connsiteY3" fmla="*/ 6845300 h 6845300"/>
              <a:gd name="connsiteX4" fmla="*/ 0 w 7341938"/>
              <a:gd name="connsiteY4" fmla="*/ 684530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1938" h="6845300">
                <a:moveTo>
                  <a:pt x="0" y="0"/>
                </a:moveTo>
                <a:lnTo>
                  <a:pt x="7341938" y="0"/>
                </a:lnTo>
                <a:lnTo>
                  <a:pt x="7341938" y="26461"/>
                </a:lnTo>
                <a:lnTo>
                  <a:pt x="4845586" y="684530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45720" rIns="91440" bIns="45720" rtlCol="0">
            <a:noAutofit/>
          </a:bodyPr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xmlns="" id="{A660113D-A03E-4519-85CD-3C8E97CB32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5586" y="0"/>
            <a:ext cx="7346414" cy="6858000"/>
          </a:xfrm>
          <a:custGeom>
            <a:avLst/>
            <a:gdLst>
              <a:gd name="connsiteX0" fmla="*/ 2508364 w 7341938"/>
              <a:gd name="connsiteY0" fmla="*/ 0 h 6851650"/>
              <a:gd name="connsiteX1" fmla="*/ 7341938 w 7341938"/>
              <a:gd name="connsiteY1" fmla="*/ 0 h 6851650"/>
              <a:gd name="connsiteX2" fmla="*/ 7341938 w 7341938"/>
              <a:gd name="connsiteY2" fmla="*/ 5883275 h 6851650"/>
              <a:gd name="connsiteX3" fmla="*/ 7341938 w 7341938"/>
              <a:gd name="connsiteY3" fmla="*/ 6775522 h 6851650"/>
              <a:gd name="connsiteX4" fmla="*/ 7341938 w 7341938"/>
              <a:gd name="connsiteY4" fmla="*/ 6781800 h 6851650"/>
              <a:gd name="connsiteX5" fmla="*/ 6255802 w 7341938"/>
              <a:gd name="connsiteY5" fmla="*/ 6781800 h 6851650"/>
              <a:gd name="connsiteX6" fmla="*/ 6255802 w 7341938"/>
              <a:gd name="connsiteY6" fmla="*/ 6851650 h 6851650"/>
              <a:gd name="connsiteX7" fmla="*/ 5935890 w 7341938"/>
              <a:gd name="connsiteY7" fmla="*/ 6851650 h 6851650"/>
              <a:gd name="connsiteX8" fmla="*/ 5570414 w 7341938"/>
              <a:gd name="connsiteY8" fmla="*/ 6851650 h 6851650"/>
              <a:gd name="connsiteX9" fmla="*/ 0 w 7341938"/>
              <a:gd name="connsiteY9" fmla="*/ 685165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1938" h="6851650">
                <a:moveTo>
                  <a:pt x="2508364" y="0"/>
                </a:moveTo>
                <a:lnTo>
                  <a:pt x="7341938" y="0"/>
                </a:lnTo>
                <a:lnTo>
                  <a:pt x="7341938" y="5883275"/>
                </a:lnTo>
                <a:lnTo>
                  <a:pt x="7341938" y="6775522"/>
                </a:lnTo>
                <a:lnTo>
                  <a:pt x="7341938" y="6781800"/>
                </a:lnTo>
                <a:lnTo>
                  <a:pt x="6255802" y="6781800"/>
                </a:lnTo>
                <a:lnTo>
                  <a:pt x="6255802" y="6851650"/>
                </a:lnTo>
                <a:lnTo>
                  <a:pt x="5935890" y="6851650"/>
                </a:lnTo>
                <a:lnTo>
                  <a:pt x="5570414" y="6851650"/>
                </a:lnTo>
                <a:lnTo>
                  <a:pt x="0" y="6851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B2690A34-0974-43D6-B0C5-474A2BAF0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610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18A8F0D0-D2CA-4CEE-902B-5382BDE96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9134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6ED6F0-F7E3-483A-B8E7-11FF8D7D6A8A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F2BF70A-E0FD-425C-A9C3-8C9BA39E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94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617504D6-B7FC-4638-92E2-E3BF1447E8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67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932C7D49-5A93-4769-AFEA-044C4A821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524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781801 h 6858000"/>
              <a:gd name="connsiteX3" fmla="*/ 5009864 w 6096000"/>
              <a:gd name="connsiteY3" fmla="*/ 6781801 h 6858000"/>
              <a:gd name="connsiteX4" fmla="*/ 5009864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781801"/>
                </a:lnTo>
                <a:lnTo>
                  <a:pt x="5009864" y="6781801"/>
                </a:lnTo>
                <a:lnTo>
                  <a:pt x="500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B2690A34-0974-43D6-B0C5-474A2BAF0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610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18A8F0D0-D2CA-4CEE-902B-5382BDE96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9134" y="6035675"/>
            <a:ext cx="3780780" cy="313932"/>
          </a:xfrm>
        </p:spPr>
        <p:txBody>
          <a:bodyPr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6ED6F0-F7E3-483A-B8E7-11FF8D7D6A8A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F2BF70A-E0FD-425C-A9C3-8C9BA39E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07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xmlns="" id="{D0B0D7E1-86B4-4CF6-A2A1-C2D59F3932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76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783568 h 6858000"/>
              <a:gd name="connsiteX3" fmla="*/ 11101388 w 12192000"/>
              <a:gd name="connsiteY3" fmla="*/ 6783568 h 6858000"/>
              <a:gd name="connsiteX4" fmla="*/ 11101388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783568"/>
                </a:lnTo>
                <a:lnTo>
                  <a:pt x="11101388" y="6783568"/>
                </a:lnTo>
                <a:lnTo>
                  <a:pt x="111013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B2690A34-0974-43D6-B0C5-474A2BAF0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6805" y="6035675"/>
            <a:ext cx="5298390" cy="313932"/>
          </a:xfrm>
        </p:spPr>
        <p:txBody>
          <a:bodyPr wrap="square" r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8DABCA-FD74-4DFB-B2E9-6283DAFEA9EC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F305560-F990-4784-8364-D5FE81D9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12582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g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0B86883-D027-4D8A-8364-AA223BDF30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F6BCE15-9B50-4760-95DD-5277A99F9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135745-DC36-4622-91D5-C736F9011458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513CBF-24DC-4627-A9C0-032617D201D8}"/>
              </a:ext>
            </a:extLst>
          </p:cNvPr>
          <p:cNvSpPr/>
          <p:nvPr userDrawn="1"/>
        </p:nvSpPr>
        <p:spPr>
          <a:xfrm>
            <a:off x="477899" y="2257425"/>
            <a:ext cx="2674876" cy="33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5B294C-67DB-420B-AB57-F9EDE0075B67}"/>
              </a:ext>
            </a:extLst>
          </p:cNvPr>
          <p:cNvSpPr/>
          <p:nvPr userDrawn="1"/>
        </p:nvSpPr>
        <p:spPr>
          <a:xfrm>
            <a:off x="3338217" y="2257425"/>
            <a:ext cx="2674876" cy="33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8909AC-AE8F-4DD2-8591-74C97C35F95D}"/>
              </a:ext>
            </a:extLst>
          </p:cNvPr>
          <p:cNvSpPr/>
          <p:nvPr userDrawn="1"/>
        </p:nvSpPr>
        <p:spPr>
          <a:xfrm>
            <a:off x="6185451" y="2257425"/>
            <a:ext cx="2674876" cy="33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435EAB6-7C9B-4339-A986-ED5BCC5BC24A}"/>
              </a:ext>
            </a:extLst>
          </p:cNvPr>
          <p:cNvSpPr/>
          <p:nvPr userDrawn="1"/>
        </p:nvSpPr>
        <p:spPr>
          <a:xfrm>
            <a:off x="9039226" y="2257425"/>
            <a:ext cx="2674876" cy="33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xmlns="" id="{D22C8BD4-F63A-4390-84BD-0EE45BFF5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430" y="3616414"/>
            <a:ext cx="216045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60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xmlns="" id="{CAAF78CE-73CB-4723-BBEF-855D11B85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664" y="3616414"/>
            <a:ext cx="216045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6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7" name="Espace réservé du texte 23">
            <a:extLst>
              <a:ext uri="{FF2B5EF4-FFF2-40B4-BE49-F238E27FC236}">
                <a16:creationId xmlns:a16="http://schemas.microsoft.com/office/drawing/2014/main" xmlns="" id="{5BE217B0-5640-489A-99CD-89814185B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6439" y="3616414"/>
            <a:ext cx="216045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6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xmlns="" id="{5552934F-672D-4D75-8920-60684CB42C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112" y="3616414"/>
            <a:ext cx="216045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fr-FR" sz="6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XXX</a:t>
            </a:r>
            <a:endParaRPr lang="en-GB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1F0FA1-7E5E-40F6-B1A2-B77524C9D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5112" y="4606119"/>
            <a:ext cx="2160450" cy="622881"/>
          </a:xfrm>
        </p:spPr>
        <p:txBody>
          <a:bodyPr>
            <a:normAutofit/>
          </a:bodyPr>
          <a:lstStyle>
            <a:lvl1pPr marL="0" indent="0" algn="ctr">
              <a:buNone/>
              <a:defRPr sz="1400" b="0"/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Texte</a:t>
            </a:r>
            <a:endParaRPr lang="en-GB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DEEBB227-5AE4-48D1-98A6-69D192A95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5430" y="4606119"/>
            <a:ext cx="2160450" cy="622881"/>
          </a:xfrm>
        </p:spPr>
        <p:txBody>
          <a:bodyPr>
            <a:normAutofit/>
          </a:bodyPr>
          <a:lstStyle>
            <a:lvl1pPr marL="0" indent="0" algn="ctr">
              <a:buNone/>
              <a:defRPr sz="1400" b="0"/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Texte</a:t>
            </a:r>
            <a:endParaRPr lang="en-GB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F6961EFD-7160-41CA-96C2-8AA7E09DB6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2664" y="4606119"/>
            <a:ext cx="2160450" cy="622881"/>
          </a:xfrm>
        </p:spPr>
        <p:txBody>
          <a:bodyPr>
            <a:normAutofit/>
          </a:bodyPr>
          <a:lstStyle>
            <a:lvl1pPr marL="0" indent="0" algn="ctr">
              <a:buNone/>
              <a:defRPr sz="1400" b="0"/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Texte</a:t>
            </a:r>
            <a:endParaRPr lang="en-GB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62BC1751-D24D-4EEC-AF33-1ADD3D7A42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39" y="4606119"/>
            <a:ext cx="2160450" cy="622881"/>
          </a:xfrm>
        </p:spPr>
        <p:txBody>
          <a:bodyPr>
            <a:normAutofit/>
          </a:bodyPr>
          <a:lstStyle>
            <a:lvl1pPr marL="0" indent="0" algn="ctr">
              <a:buNone/>
              <a:defRPr sz="1400" b="0"/>
            </a:lvl1pPr>
            <a:lvl2pPr marL="0" indent="0">
              <a:buNone/>
              <a:defRPr/>
            </a:lvl2pPr>
            <a:lvl3pPr marL="88900" indent="0">
              <a:buNone/>
              <a:defRPr/>
            </a:lvl3pPr>
            <a:lvl4pPr marL="0" indent="0">
              <a:buNone/>
              <a:defRPr/>
            </a:lvl4pPr>
            <a:lvl5pPr marL="88900" indent="0">
              <a:buNone/>
              <a:defRPr/>
            </a:lvl5pPr>
          </a:lstStyle>
          <a:p>
            <a:pPr lvl="0"/>
            <a:r>
              <a:rPr lang="en-GB"/>
              <a:t>Texte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20A1C1A-8E75-4429-8394-48E6A9A5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79"/>
            <a:ext cx="11520000" cy="102709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108000" bIns="144000" anchor="t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Modifiez le style du titre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91440" tIns="0" rIns="91440" bIns="0" rtlCol="0" anchor="ctr">
            <a:spAutoFit/>
          </a:bodyPr>
          <a:lstStyle>
            <a:lvl1pPr>
              <a:defRPr lang="fr-FR" smtClean="0"/>
            </a:lvl1pPr>
          </a:lstStyle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C3D3A15-5847-4F56-B1ED-07E667957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xmlns="" id="{ECEAE438-C453-4F08-9B66-62E2EC94E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000" y="6356350"/>
            <a:ext cx="95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8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B3AA0A-3BE5-4E5D-99B8-AE2160F2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FD6BE0-3882-402B-ABE6-4C3E9E7C5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E042C2-4EA8-4785-9737-6E370E14BA48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5841C9-95C5-40DF-B862-635F025C5F29}"/>
              </a:ext>
            </a:extLst>
          </p:cNvPr>
          <p:cNvSpPr/>
          <p:nvPr userDrawn="1"/>
        </p:nvSpPr>
        <p:spPr>
          <a:xfrm>
            <a:off x="2619022" y="1083733"/>
            <a:ext cx="6953956" cy="469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B863F-9D4D-4011-BC37-624A826494B1}"/>
              </a:ext>
            </a:extLst>
          </p:cNvPr>
          <p:cNvSpPr/>
          <p:nvPr userDrawn="1"/>
        </p:nvSpPr>
        <p:spPr>
          <a:xfrm>
            <a:off x="5816172" y="4357018"/>
            <a:ext cx="559657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7FBF31D-5964-4BC3-B7B5-B8A077848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1244" y="3837985"/>
            <a:ext cx="6389512" cy="424732"/>
          </a:xfrm>
        </p:spPr>
        <p:txBody>
          <a:bodyPr rIns="0" anchor="b">
            <a:spAutoFit/>
          </a:bodyPr>
          <a:lstStyle>
            <a:lvl1pPr marL="0" indent="0" algn="ctr">
              <a:buNone/>
              <a:defRPr sz="2400" cap="all" baseline="0"/>
            </a:lvl1pPr>
            <a:lvl2pPr marL="0" indent="0">
              <a:buNone/>
              <a:defRPr sz="2400"/>
            </a:lvl2pPr>
            <a:lvl3pPr marL="88900" indent="0">
              <a:buNone/>
              <a:defRPr sz="2400"/>
            </a:lvl3pPr>
            <a:lvl4pPr marL="0" indent="0">
              <a:buNone/>
              <a:defRPr sz="2400"/>
            </a:lvl4pPr>
            <a:lvl5pPr marL="88900" indent="0">
              <a:buNone/>
              <a:defRPr sz="2400"/>
            </a:lvl5pPr>
          </a:lstStyle>
          <a:p>
            <a:pPr lvl="0"/>
            <a:r>
              <a:rPr lang="en-GB"/>
              <a:t>Your text here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40BAF786-FA06-464B-9942-9DA26E50F0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1244" y="4527521"/>
            <a:ext cx="6389512" cy="313932"/>
          </a:xfrm>
        </p:spPr>
        <p:txBody>
          <a:bodyPr rIns="0" anchor="t">
            <a:spAutoFit/>
          </a:bodyPr>
          <a:lstStyle>
            <a:lvl1pPr marL="0" indent="0" algn="ctr">
              <a:buNone/>
              <a:defRPr sz="1600" b="0" cap="none" baseline="0"/>
            </a:lvl1pPr>
            <a:lvl2pPr marL="0" indent="0">
              <a:buNone/>
              <a:defRPr sz="2400"/>
            </a:lvl2pPr>
            <a:lvl3pPr marL="88900" indent="0">
              <a:buNone/>
              <a:defRPr sz="2400"/>
            </a:lvl3pPr>
            <a:lvl4pPr marL="0" indent="0">
              <a:buNone/>
              <a:defRPr sz="2400"/>
            </a:lvl4pPr>
            <a:lvl5pPr marL="88900" indent="0">
              <a:buNone/>
              <a:defRPr sz="2400"/>
            </a:lvl5pPr>
          </a:lstStyle>
          <a:p>
            <a:pPr lvl="0"/>
            <a:r>
              <a:rPr lang="en-GB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0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6DA2E863-6C47-4EEA-B329-C4B63E77DB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924675" cy="68580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6F4497-1FE5-49E0-82F8-0BFDD124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000" y="2529000"/>
            <a:ext cx="4487300" cy="8863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33288B6-AD76-4094-B4FF-1660C4CF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6000" y="3520439"/>
            <a:ext cx="4487300" cy="999262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1EFD05A-EB04-4E51-B6F2-07BDE14CC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FBF328-7074-4AD0-990A-27C6D5ED03BE}"/>
              </a:ext>
            </a:extLst>
          </p:cNvPr>
          <p:cNvSpPr/>
          <p:nvPr userDrawn="1"/>
        </p:nvSpPr>
        <p:spPr>
          <a:xfrm>
            <a:off x="6924675" y="1686150"/>
            <a:ext cx="119063" cy="3462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29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B3AA0A-3BE5-4E5D-99B8-AE2160F2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88F34FF-8B48-49EC-86F0-D8C46DA666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Visu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B3AA0A-3BE5-4E5D-99B8-AE2160F2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FD6BE0-3882-402B-ABE6-4C3E9E7C5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E042C2-4EA8-4785-9737-6E370E14BA48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4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88DD00-2F2D-4271-B628-975C3030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6000" y="6543675"/>
            <a:ext cx="744114" cy="138499"/>
          </a:xfrm>
        </p:spPr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1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sic Slides +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88DD00-2F2D-4271-B628-975C3030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E88A75D-FC91-4ADA-A437-1D56DE690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022F09-2F63-4425-A324-56644C3C178F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98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ghlighte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A0EE0-E236-48CC-A51B-AA53323C0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88DD00-2F2D-4271-B628-975C3030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B8241A-757E-4272-A9DD-2937B65C0160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53FA805-7A91-4F80-891E-C4712D9EF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Highlighte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88DD00-2F2D-4271-B628-975C3030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B8241A-757E-4272-A9DD-2937B65C0160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53FA805-7A91-4F80-891E-C4712D9EF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8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ighlighted Slides +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88DD00-2F2D-4271-B628-975C3030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1EB9D-4579-46E8-AAE3-FD83BA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F6BCE15-9B50-4760-95DD-5277A99F9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135745-DC36-4622-91D5-C736F9011458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B3AA0A-3BE5-4E5D-99B8-AE2160F2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8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A110E0B-E4B3-4F3F-826C-894D0ADF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5125"/>
            <a:ext cx="115200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6DBE5D-5AE7-4F10-A534-5327C294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089000"/>
            <a:ext cx="11520000" cy="478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E75F1B8-6778-4142-A61E-1617F3A4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133" y="6549922"/>
            <a:ext cx="744114" cy="138499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Slide / </a:t>
            </a:r>
            <a:fld id="{3EA6A558-C4CA-4506-B5EC-E793D5AE953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5C24DB-CDBF-424D-B02B-62056BB6B0B7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B45E010-BE3E-41C4-87DF-1A1C0692AE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xmlns="" id="{FAF8FFE8-7ADC-49F4-811F-CF9BADBBC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Presentazione Istituzionale  |  2018  |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F457AE8-B5EE-43CB-AC05-923B74820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9" r:id="rId5"/>
    <p:sldLayoutId id="2147483657" r:id="rId6"/>
    <p:sldLayoutId id="2147483660" r:id="rId7"/>
    <p:sldLayoutId id="2147483658" r:id="rId8"/>
    <p:sldLayoutId id="2147483655" r:id="rId9"/>
    <p:sldLayoutId id="2147483656" r:id="rId10"/>
    <p:sldLayoutId id="214748366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 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2075" indent="-92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075" indent="-92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 "/>
        <a:defRPr sz="1200" b="1" i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667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 "/>
        <a:defRPr sz="1050" i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5" userDrawn="1">
          <p15:clr>
            <a:srgbClr val="F26B43"/>
          </p15:clr>
        </p15:guide>
        <p15:guide id="2" pos="7475" userDrawn="1">
          <p15:clr>
            <a:srgbClr val="F26B43"/>
          </p15:clr>
        </p15:guide>
        <p15:guide id="3" orient="horz" pos="682" userDrawn="1">
          <p15:clr>
            <a:srgbClr val="F26B43"/>
          </p15:clr>
        </p15:guide>
        <p15:guide id="4" orient="horz" pos="3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6DBE5D-5AE7-4F10-A534-5327C294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703388"/>
            <a:ext cx="11520000" cy="41694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E75F1B8-6778-4142-A61E-1617F3A4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133" y="6549922"/>
            <a:ext cx="744114" cy="138499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5C24DB-CDBF-424D-B02B-62056BB6B0B7}"/>
              </a:ext>
            </a:extLst>
          </p:cNvPr>
          <p:cNvSpPr/>
          <p:nvPr userDrawn="1"/>
        </p:nvSpPr>
        <p:spPr>
          <a:xfrm>
            <a:off x="11101388" y="6781801"/>
            <a:ext cx="1090612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B45E010-BE3E-41C4-87DF-1A1C0692AEF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xmlns="" id="{FAF8FFE8-7ADC-49F4-811F-CF9BADBBC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0" y="6888346"/>
            <a:ext cx="2743200" cy="76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9F93-8240-4A70-B44D-1855F6CF5D19}" type="datetime6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September 20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F457AE8-B5EE-43CB-AC05-923B74820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000" y="6356350"/>
            <a:ext cx="95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333333">
                    <a:tint val="75000"/>
                  </a:srgbClr>
                </a:solidFill>
              </a:rPr>
              <a:t>NAME OF THE PRESENTATION</a:t>
            </a:r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A110E0B-E4B3-4F3F-826C-894D0ADF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69580"/>
            <a:ext cx="11520000" cy="1125820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938" r="-938"/>
            </a:stretch>
          </a:blipFill>
        </p:spPr>
        <p:txBody>
          <a:bodyPr vert="horz" wrap="square" lIns="90000" tIns="108000" rIns="0" bIns="0" rtlCol="0" anchor="t">
            <a:no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FBDECC3-C962-44F4-B90E-C11B6EF0D16C}"/>
              </a:ext>
            </a:extLst>
          </p:cNvPr>
          <p:cNvSpPr/>
          <p:nvPr userDrawn="1"/>
        </p:nvSpPr>
        <p:spPr>
          <a:xfrm>
            <a:off x="-334524" y="1"/>
            <a:ext cx="332196" cy="1089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 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2075" indent="-9207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 "/>
        <a:defRPr sz="1200" b="1" i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6700" indent="-177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9207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 "/>
        <a:defRPr sz="1200" b="0" i="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667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 "/>
        <a:defRPr sz="1050" i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4000">
          <p15:clr>
            <a:srgbClr val="F26B43"/>
          </p15:clr>
        </p15:guide>
        <p15:guide id="4" orient="horz" pos="4243">
          <p15:clr>
            <a:srgbClr val="F26B43"/>
          </p15:clr>
        </p15:guide>
        <p15:guide id="5" orient="horz" pos="102">
          <p15:clr>
            <a:srgbClr val="F26B43"/>
          </p15:clr>
        </p15:guide>
        <p15:guide id="6" orient="horz" pos="821">
          <p15:clr>
            <a:srgbClr val="F26B43"/>
          </p15:clr>
        </p15:guide>
        <p15:guide id="7" orient="horz" pos="1073">
          <p15:clr>
            <a:srgbClr val="F26B43"/>
          </p15:clr>
        </p15:guide>
        <p15:guide id="8" orient="horz" pos="3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5A8F70-1FDC-4E5D-B740-C0587894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342" y="2473573"/>
            <a:ext cx="8981248" cy="110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ACCREDITAMENTI, AUTORIZZAZIONI E NOTIFICHE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BUREAU VERITAS ITALIA</a:t>
            </a:r>
            <a:endParaRPr lang="en-US" sz="4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E99EA895-0985-45DD-9B7A-192879F3688F}"/>
              </a:ext>
            </a:extLst>
          </p:cNvPr>
          <p:cNvSpPr txBox="1">
            <a:spLocks/>
          </p:cNvSpPr>
          <p:nvPr/>
        </p:nvSpPr>
        <p:spPr>
          <a:xfrm>
            <a:off x="3033342" y="4287733"/>
            <a:ext cx="8981248" cy="20005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spc="300" dirty="0" smtClean="0">
                <a:latin typeface="+mn-lt"/>
                <a:ea typeface="+mn-ea"/>
                <a:cs typeface="+mn-cs"/>
              </a:rPr>
              <a:t>Leader </a:t>
            </a:r>
            <a:r>
              <a:rPr lang="en-US" sz="1300" spc="300" dirty="0" err="1" smtClean="0">
                <a:latin typeface="+mn-lt"/>
                <a:ea typeface="+mn-ea"/>
                <a:cs typeface="+mn-cs"/>
              </a:rPr>
              <a:t>mondiale</a:t>
            </a:r>
            <a:r>
              <a:rPr lang="en-US" sz="1300" spc="3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300" spc="300" dirty="0" err="1" smtClean="0">
                <a:latin typeface="+mn-lt"/>
                <a:ea typeface="+mn-ea"/>
                <a:cs typeface="+mn-cs"/>
              </a:rPr>
              <a:t>nei</a:t>
            </a:r>
            <a:r>
              <a:rPr lang="en-US" sz="1300" spc="3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300" spc="300" dirty="0" err="1" smtClean="0">
                <a:latin typeface="+mn-lt"/>
                <a:ea typeface="+mn-ea"/>
                <a:cs typeface="+mn-cs"/>
              </a:rPr>
              <a:t>servizi</a:t>
            </a:r>
            <a:r>
              <a:rPr lang="en-US" sz="1300" spc="300" dirty="0" smtClean="0">
                <a:latin typeface="+mn-lt"/>
                <a:ea typeface="+mn-ea"/>
                <a:cs typeface="+mn-cs"/>
              </a:rPr>
              <a:t> di TEST ISPEZIONE e </a:t>
            </a:r>
            <a:r>
              <a:rPr lang="en-US" sz="1300" spc="300" dirty="0" err="1" smtClean="0">
                <a:latin typeface="+mn-lt"/>
                <a:ea typeface="+mn-ea"/>
                <a:cs typeface="+mn-cs"/>
              </a:rPr>
              <a:t>certificazione</a:t>
            </a:r>
            <a:r>
              <a:rPr lang="en-US" sz="1300" spc="300" dirty="0" smtClean="0">
                <a:latin typeface="+mn-lt"/>
                <a:ea typeface="+mn-ea"/>
                <a:cs typeface="+mn-cs"/>
              </a:rPr>
              <a:t> </a:t>
            </a:r>
            <a:endParaRPr lang="en-US" sz="1300" spc="3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6828" y="5594062"/>
            <a:ext cx="19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cap="all" dirty="0" smtClean="0">
                <a:solidFill>
                  <a:schemeClr val="bg1"/>
                </a:solidFill>
              </a:rPr>
              <a:t>Aggiornamento: </a:t>
            </a:r>
            <a:r>
              <a:rPr lang="it-IT" sz="1100" cap="all" dirty="0" smtClean="0">
                <a:solidFill>
                  <a:schemeClr val="bg1"/>
                </a:solidFill>
              </a:rPr>
              <a:t>settembre </a:t>
            </a:r>
            <a:r>
              <a:rPr lang="it-IT" sz="1100" cap="all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5104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8670" y="2988783"/>
            <a:ext cx="6121467" cy="2601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SCR (Sistemi gestione sicurezza)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720650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N.008F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614" y="3162753"/>
            <a:ext cx="615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la salute e sicurezza sul lavoro in conformità alla norma: </a:t>
            </a:r>
            <a:endParaRPr lang="it-IT" sz="1200" b="1" dirty="0" smtClean="0"/>
          </a:p>
          <a:p>
            <a:endParaRPr lang="it-IT" sz="1200" b="1" dirty="0" smtClean="0"/>
          </a:p>
          <a:p>
            <a:pPr marL="271463" indent="-96838">
              <a:buFontTx/>
              <a:buChar char="-"/>
            </a:pPr>
            <a:r>
              <a:rPr lang="it-IT" sz="1200" b="1" dirty="0" smtClean="0"/>
              <a:t>BS </a:t>
            </a:r>
            <a:r>
              <a:rPr lang="it-IT" sz="1200" b="1" dirty="0"/>
              <a:t>OHSAS 18001:2007 </a:t>
            </a:r>
            <a:endParaRPr lang="it-IT" sz="1200" b="1" dirty="0" smtClean="0"/>
          </a:p>
          <a:p>
            <a:pPr marL="271463" indent="-96838">
              <a:buFontTx/>
              <a:buChar char="-"/>
            </a:pPr>
            <a:r>
              <a:rPr lang="it-IT" sz="1200" b="1" dirty="0" smtClean="0"/>
              <a:t>UNI </a:t>
            </a:r>
            <a:r>
              <a:rPr lang="it-IT" sz="1200" b="1" dirty="0"/>
              <a:t>ISO 45001:2018 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r>
              <a:rPr lang="it-IT" sz="1200" b="1" dirty="0" smtClean="0"/>
              <a:t>nei </a:t>
            </a:r>
            <a:r>
              <a:rPr lang="it-IT" sz="1200" b="1" dirty="0"/>
              <a:t>seguenti settori di accreditamento: </a:t>
            </a:r>
          </a:p>
          <a:p>
            <a:r>
              <a:rPr lang="pt-BR" sz="1200" b="1" dirty="0"/>
              <a:t>02, 03, 04, 05, 06, 07a, 07b, 08, 09, 10, 12, 13, 14, 15, 16, 17a, 17b, 18, 19, 20, 21, 22, 23, 24, </a:t>
            </a:r>
            <a:r>
              <a:rPr lang="pt-BR" sz="1200" b="1" dirty="0" smtClean="0"/>
              <a:t>25, 26</a:t>
            </a:r>
            <a:r>
              <a:rPr lang="pt-BR" sz="1200" b="1" dirty="0"/>
              <a:t>, 27, 28, 29, 30, 31, 32, 33, 34, 35, 36, 37, 38, 39</a:t>
            </a:r>
            <a:r>
              <a:rPr lang="it-IT" sz="1200" b="1" dirty="0" smtClean="0"/>
              <a:t>.</a:t>
            </a:r>
            <a:endParaRPr lang="it-IT" sz="1200" b="1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078" y="1198260"/>
            <a:ext cx="4870800" cy="4392000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59642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SCR (SISTEMI GESTIONE SICUREZZA)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15519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3000439"/>
            <a:ext cx="6121467" cy="266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FSM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710943"/>
            <a:ext cx="33822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</a:t>
            </a:r>
            <a:r>
              <a:rPr lang="it-IT" sz="1100" b="1" dirty="0" smtClean="0"/>
              <a:t>17021-1:2015</a:t>
            </a:r>
          </a:p>
          <a:p>
            <a:r>
              <a:rPr lang="it-IT" sz="1100" b="1" dirty="0" smtClean="0"/>
              <a:t>ISO/TS </a:t>
            </a:r>
            <a:r>
              <a:rPr lang="it-IT" sz="1100" b="1" dirty="0"/>
              <a:t>22003:2013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221808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231203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N.003I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116" y="3128144"/>
            <a:ext cx="61549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</a:t>
            </a:r>
            <a:r>
              <a:rPr lang="it-IT" sz="1200" b="1" dirty="0" smtClean="0"/>
              <a:t>la sicurezza alimentare in conformità alla norma:</a:t>
            </a:r>
            <a:endParaRPr lang="it-IT" sz="1200" b="1" dirty="0"/>
          </a:p>
          <a:p>
            <a:endParaRPr lang="it-IT" sz="1200" b="1" dirty="0" smtClean="0"/>
          </a:p>
          <a:p>
            <a:pPr marL="174625"/>
            <a:r>
              <a:rPr lang="it-IT" sz="1200" b="1" dirty="0" smtClean="0"/>
              <a:t>- ISO 22000:2005</a:t>
            </a:r>
          </a:p>
          <a:p>
            <a:pPr marL="174625"/>
            <a:r>
              <a:rPr lang="it-IT" sz="1200" b="1" dirty="0" smtClean="0"/>
              <a:t>- ISO 22000:2018</a:t>
            </a:r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r>
              <a:rPr lang="it-IT" sz="1200" b="1" dirty="0" smtClean="0"/>
              <a:t>Nei seguenti settori di accreditamento: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Produzione di alimenti e mangimi- preparazioni alimentati (C)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Produzione di alimenti e </a:t>
            </a:r>
            <a:r>
              <a:rPr lang="it-IT" sz="1200" b="1" dirty="0" smtClean="0"/>
              <a:t>mangimi – produzione di mangimi (D)</a:t>
            </a:r>
            <a:endParaRPr lang="it-IT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Catering – catering e gastronomia (E)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Vendita al dettaglio, trasporto e stoccaggio – Distribuzione e commercializzazione (F)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Vendita al dettaglio, trasporto e stoccaggio – Fornitura di servizi di trasporto e stoccaggio (G)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Servizi ausiliari – Servizi (H)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Servizi ausiliari – Produzione di materiali di imballo ed imballaggi per l’industria alimentare (I)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Servizi ausiliari – Fabbricazione di macchine ed apparecchi meccanici per l’industria alimentare (J)</a:t>
            </a:r>
            <a:endParaRPr lang="it-IT" sz="1200" b="1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24" y="1269000"/>
            <a:ext cx="4870800" cy="4392000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59642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FSM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99755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3084128"/>
            <a:ext cx="6121467" cy="2576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771008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ITX (Sistemi Gestione IT)</a:t>
            </a:r>
            <a:r>
              <a:rPr lang="it-IT" sz="1400" dirty="0"/>
              <a:t> </a:t>
            </a:r>
            <a:r>
              <a:rPr lang="it-IT" sz="1400" b="1" dirty="0"/>
              <a:t> 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710943"/>
            <a:ext cx="33822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 </a:t>
            </a:r>
            <a:endParaRPr lang="it-IT" sz="1100" b="1" dirty="0" smtClean="0"/>
          </a:p>
          <a:p>
            <a:r>
              <a:rPr lang="it-IT" sz="1100" b="1" dirty="0" smtClean="0"/>
              <a:t>ISO/IEC </a:t>
            </a:r>
            <a:r>
              <a:rPr lang="it-IT" sz="1100" b="1" dirty="0"/>
              <a:t>20000-6:2017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200036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209431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N.006L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451" y="3269679"/>
            <a:ext cx="615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Certificazione di Sistemi di gestione Servizi Informatici in conformità alla norma</a:t>
            </a:r>
            <a:r>
              <a:rPr lang="it-IT" sz="1200" b="1" dirty="0" smtClean="0"/>
              <a:t>:</a:t>
            </a:r>
          </a:p>
          <a:p>
            <a:r>
              <a:rPr lang="it-IT" sz="1200" b="1" dirty="0" smtClean="0"/>
              <a:t> </a:t>
            </a: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UNI </a:t>
            </a:r>
            <a:r>
              <a:rPr lang="it-IT" sz="1200" b="1" dirty="0"/>
              <a:t>CEI ISO/IEC 20000-1:2012 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/>
              <a:t>UNI CEI ISO/IEC 20000-1:2020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763" y="1268413"/>
            <a:ext cx="4870800" cy="4392000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40011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59642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ITX (SISTEMI GESTIONE IT)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2452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21467" cy="354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ISP (Ispezione)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710943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17020 Ed. 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N.006E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27" y="2938826"/>
            <a:ext cx="61549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Ispezione di tipo A nei seguenti settori:</a:t>
            </a:r>
          </a:p>
          <a:p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Costruzioni </a:t>
            </a:r>
            <a:r>
              <a:rPr lang="it-IT" sz="1200" b="1" dirty="0"/>
              <a:t>edili e delle opere di ingegneria civile in generale e relative opere impiantistiche, </a:t>
            </a:r>
            <a:r>
              <a:rPr lang="it-IT" sz="1200" b="1" dirty="0" smtClean="0"/>
              <a:t>opere </a:t>
            </a:r>
            <a:r>
              <a:rPr lang="it-IT" sz="1200" b="1" dirty="0"/>
              <a:t>di presidio e di difesa ambientale e di ingegneria </a:t>
            </a:r>
            <a:r>
              <a:rPr lang="it-IT" sz="1200" b="1" dirty="0" smtClean="0"/>
              <a:t>naturalistica </a:t>
            </a:r>
            <a:r>
              <a:rPr lang="it-IT" sz="1200" dirty="0" smtClean="0"/>
              <a:t>(ispezioni sulla progettazione ed esecuzione delle opere)</a:t>
            </a:r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Opere </a:t>
            </a:r>
            <a:r>
              <a:rPr lang="it-IT" sz="1200" b="1" dirty="0"/>
              <a:t>impiantistiche </a:t>
            </a:r>
            <a:r>
              <a:rPr lang="it-IT" sz="1200" b="1" dirty="0" smtClean="0"/>
              <a:t>industriali</a:t>
            </a:r>
            <a:r>
              <a:rPr lang="it-IT" sz="1200" b="1" dirty="0"/>
              <a:t> </a:t>
            </a:r>
            <a:r>
              <a:rPr lang="it-IT" sz="1200" dirty="0" smtClean="0"/>
              <a:t>(ispezioni </a:t>
            </a:r>
            <a:r>
              <a:rPr lang="it-IT" sz="1200" dirty="0"/>
              <a:t>sulla progettazione ed esecuzione delle opere</a:t>
            </a:r>
            <a:r>
              <a:rPr lang="it-IT" sz="1200" dirty="0" smtClean="0"/>
              <a:t>)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Prodotti</a:t>
            </a:r>
            <a:r>
              <a:rPr lang="it-IT" sz="1200" b="1" dirty="0"/>
              <a:t>, processi e impianti: </a:t>
            </a:r>
            <a:endParaRPr lang="it-IT" sz="1200" b="1" dirty="0" smtClean="0"/>
          </a:p>
          <a:p>
            <a:r>
              <a:rPr lang="it-IT" sz="1200" b="1" dirty="0"/>
              <a:t>Prodotti </a:t>
            </a:r>
            <a:r>
              <a:rPr lang="it-IT" sz="1200" b="1" dirty="0" smtClean="0"/>
              <a:t>industriali: </a:t>
            </a:r>
            <a:r>
              <a:rPr lang="it-IT" sz="1200" dirty="0" smtClean="0"/>
              <a:t>Ispezioni su macchine ed accessori a fronte delle specifiche del cliente; ispezioni su serbatoi e tank container inclusi quelli per sostanze pericolose, in accordo a ADR, RID e IMDG</a:t>
            </a:r>
          </a:p>
          <a:p>
            <a:r>
              <a:rPr lang="it-IT" sz="1200" b="1" dirty="0"/>
              <a:t>Processi </a:t>
            </a:r>
            <a:r>
              <a:rPr lang="it-IT" sz="1200" b="1" dirty="0" smtClean="0"/>
              <a:t>industriali: </a:t>
            </a:r>
            <a:r>
              <a:rPr lang="it-IT" sz="1200" dirty="0" smtClean="0"/>
              <a:t>Prove non distruttive</a:t>
            </a:r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Tubi </a:t>
            </a:r>
            <a:r>
              <a:rPr lang="it-IT" sz="1200" b="1" dirty="0"/>
              <a:t>per il trasporto di gas naturale - Range: Ispezione di ogni parte e sezione dei sistemi di trasmissione di gas naturale con pressione massima di esercizio superiore a 16 </a:t>
            </a:r>
            <a:r>
              <a:rPr lang="it-IT" sz="1200" b="1" dirty="0" smtClean="0"/>
              <a:t>bar</a:t>
            </a:r>
          </a:p>
          <a:p>
            <a:endParaRPr lang="it-IT" sz="1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09" y="1454138"/>
            <a:ext cx="5216753" cy="5032828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48422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ISP (ISPEZIONE) </a:t>
            </a:r>
            <a:r>
              <a:rPr lang="it-IT" sz="2000" dirty="0" smtClean="0"/>
              <a:t>1/2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25130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21467" cy="354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ISP (Ispezione)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667399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17020 Ed. 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N.006E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460" y="2951815"/>
            <a:ext cx="61549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Ispezione </a:t>
            </a:r>
            <a:r>
              <a:rPr lang="it-IT" sz="1200" b="1" dirty="0"/>
              <a:t>su attrezzature offshore - Ispezione su unità di trasporto intermodale </a:t>
            </a:r>
            <a:endParaRPr lang="it-IT" sz="1200" b="1" dirty="0" smtClean="0"/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Regolamento </a:t>
            </a:r>
            <a:r>
              <a:rPr lang="it-IT" sz="1200" b="1" dirty="0"/>
              <a:t>di Esecuzione (UE) n. 402/2013 Metodo Comune di sicurezza per la determinazione e valutazione dei rischi </a:t>
            </a:r>
            <a:endParaRPr lang="it-IT" sz="1200" b="1" dirty="0" smtClean="0"/>
          </a:p>
          <a:p>
            <a:r>
              <a:rPr lang="it-IT" sz="1200" dirty="0"/>
              <a:t>Organismo di valutazione del procedimento di gestione dei rischi ("AsBo"), nei seguenti ambiti: 1.Sottosistemi strutturali - Materiale rotabile - Infrastrutture - Controllo-comando e segnalamento a terra - Controllo-comando e segnalamento a bordo - Energia 2.Sottosistemi funzionali e settori - Esercizio e gestione del traffico - Manutenzione e alla loro integrazione in sicurezza nel sistema ferroviario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Direttiva </a:t>
            </a:r>
            <a:r>
              <a:rPr lang="it-IT" sz="1200" b="1" dirty="0"/>
              <a:t>2010/35/UE T-PED </a:t>
            </a:r>
          </a:p>
          <a:p>
            <a:pPr marL="171450" indent="-171450">
              <a:buFontTx/>
              <a:buChar char="-"/>
            </a:pPr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Ispezioni </a:t>
            </a:r>
            <a:r>
              <a:rPr lang="it-IT" sz="1200" b="1" dirty="0"/>
              <a:t>sul percorso effettuato da imbarcazioni per viaggi in </a:t>
            </a:r>
            <a:r>
              <a:rPr lang="it-IT" sz="1200" b="1" dirty="0" smtClean="0"/>
              <a:t>ALTO MARE</a:t>
            </a:r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Ispezioni </a:t>
            </a:r>
            <a:r>
              <a:rPr lang="it-IT" sz="1200" b="1" dirty="0"/>
              <a:t>sul progetto di ogni parte e sezione dei sistemi di pressione destinati a </a:t>
            </a:r>
            <a:r>
              <a:rPr lang="it-IT" sz="1200" b="1" dirty="0" smtClean="0"/>
              <a:t>Singapore (MOM Singapore)</a:t>
            </a:r>
            <a:endParaRPr lang="it-IT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09" y="1454138"/>
            <a:ext cx="5216753" cy="5032828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48422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ISP (ISPEZIONE) </a:t>
            </a:r>
            <a:r>
              <a:rPr lang="it-IT" sz="2000" dirty="0" smtClean="0"/>
              <a:t>2/2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26884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543059" y="2764351"/>
            <a:ext cx="6121467" cy="3881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8" y="2483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PRD (Prodotto)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667399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EN/ISO/IEC 17065:2012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600" y="2764351"/>
            <a:ext cx="61549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/>
              <a:t>Certificazione di prodotti nei seguenti schemi/settori:</a:t>
            </a:r>
          </a:p>
          <a:p>
            <a:pPr marL="171450" indent="-171450">
              <a:buFontTx/>
              <a:buChar char="-"/>
            </a:pPr>
            <a:endParaRPr lang="it-IT" sz="1050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Prodotti </a:t>
            </a:r>
            <a:r>
              <a:rPr lang="it-IT" sz="1050" b="1" dirty="0"/>
              <a:t>agricoli di origine animale e vegetale, prodotti dell'industria agroalimentare di origine animale e </a:t>
            </a:r>
            <a:r>
              <a:rPr lang="it-IT" sz="1050" b="1" dirty="0" smtClean="0"/>
              <a:t>vegetale </a:t>
            </a:r>
            <a:r>
              <a:rPr lang="it-IT" sz="1050" dirty="0"/>
              <a:t>(prodotti Non OGM, Sistemi di rintracciabilità nelle filiere agroalimentari ai sensi della ISO 22005 e del Regolamento Tecnico </a:t>
            </a:r>
            <a:r>
              <a:rPr lang="it-IT" sz="1050" dirty="0" smtClean="0"/>
              <a:t>RT-17</a:t>
            </a:r>
            <a:r>
              <a:rPr lang="it-IT" sz="1050" dirty="0"/>
              <a:t>, </a:t>
            </a:r>
            <a:r>
              <a:rPr lang="it-IT" sz="1050" dirty="0" smtClean="0"/>
              <a:t>IFS </a:t>
            </a:r>
            <a:r>
              <a:rPr lang="it-IT" sz="1050" dirty="0"/>
              <a:t>Food versione 6, </a:t>
            </a:r>
            <a:r>
              <a:rPr lang="it-IT" sz="1050" dirty="0" smtClean="0"/>
              <a:t>GLOBALG.A.P</a:t>
            </a:r>
            <a:r>
              <a:rPr lang="it-IT" sz="1050" dirty="0"/>
              <a:t>, Reg. (UE) n. 1151/2012 e seguenti modifiche e integrazioni relativo ai regimi delle Denominazioni di Origine Protette, </a:t>
            </a:r>
            <a:r>
              <a:rPr lang="it-IT" sz="1050" dirty="0" smtClean="0"/>
              <a:t>Indicazioni Geografiche </a:t>
            </a:r>
            <a:r>
              <a:rPr lang="it-IT" sz="1050" dirty="0"/>
              <a:t>Protette e Specialità Tradizionali Garantite dei prodotti agricoli e </a:t>
            </a:r>
            <a:r>
              <a:rPr lang="it-IT" sz="1050" dirty="0" smtClean="0"/>
              <a:t>alimentari)</a:t>
            </a:r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Trasporti </a:t>
            </a:r>
            <a:r>
              <a:rPr lang="it-IT" sz="1050" b="1" dirty="0"/>
              <a:t>e logistica </a:t>
            </a:r>
            <a:r>
              <a:rPr lang="it-IT" sz="1050" dirty="0"/>
              <a:t>(</a:t>
            </a:r>
            <a:r>
              <a:rPr lang="it-IT" sz="1050" dirty="0" smtClean="0"/>
              <a:t>IFS </a:t>
            </a:r>
            <a:r>
              <a:rPr lang="it-IT" sz="1050" dirty="0"/>
              <a:t>Logistics versione </a:t>
            </a:r>
            <a:r>
              <a:rPr lang="it-IT" sz="1050" dirty="0" smtClean="0"/>
              <a:t>2 - stoccaggio)</a:t>
            </a:r>
          </a:p>
          <a:p>
            <a:pPr marL="171450" indent="-171450">
              <a:buFontTx/>
              <a:buChar char="-"/>
            </a:pPr>
            <a:endParaRPr lang="it-IT" sz="1050" dirty="0" smtClean="0"/>
          </a:p>
          <a:p>
            <a:pPr marL="171450" indent="-171450">
              <a:buFontTx/>
              <a:buChar char="-"/>
            </a:pPr>
            <a:r>
              <a:rPr lang="it-IT" sz="1050" b="1" dirty="0"/>
              <a:t>Attività commerciali (agenzie di scambio, importatori ed intermediari) di prodotti alimentari, in conformità al </a:t>
            </a:r>
            <a:r>
              <a:rPr lang="it-IT" sz="1050" b="1" dirty="0" smtClean="0"/>
              <a:t>seguente riferimento normativo </a:t>
            </a:r>
            <a:r>
              <a:rPr lang="it-IT" sz="1050" dirty="0"/>
              <a:t>IFS Broker versione </a:t>
            </a:r>
            <a:r>
              <a:rPr lang="it-IT" sz="1050" dirty="0" smtClean="0"/>
              <a:t>3 </a:t>
            </a:r>
            <a:r>
              <a:rPr lang="it-IT" sz="1050" dirty="0"/>
              <a:t>per la seguente categoria: 1. Prodotti alimentari </a:t>
            </a:r>
            <a:endParaRPr lang="it-IT" sz="1050" b="1" dirty="0" smtClean="0"/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Sistema </a:t>
            </a:r>
            <a:r>
              <a:rPr lang="it-IT" sz="1050" b="1" dirty="0"/>
              <a:t>Nazionale di Certificazione della sostenibilità dei biocarburanti e dei </a:t>
            </a:r>
            <a:r>
              <a:rPr lang="it-IT" sz="1050" b="1" dirty="0" smtClean="0"/>
              <a:t>bioliquidi</a:t>
            </a:r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Remade in Italy rev. 4</a:t>
            </a:r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Prodotti cosmetici</a:t>
            </a:r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Sistemi </a:t>
            </a:r>
            <a:r>
              <a:rPr lang="it-IT" sz="1050" b="1" dirty="0"/>
              <a:t>per la conduzioni di fluidi </a:t>
            </a:r>
            <a:r>
              <a:rPr lang="it-IT" sz="1050" b="1" dirty="0" smtClean="0"/>
              <a:t>:scopo flessibile</a:t>
            </a:r>
          </a:p>
          <a:p>
            <a:pPr marL="171450" indent="-171450">
              <a:buFontTx/>
              <a:buChar char="-"/>
            </a:pPr>
            <a:endParaRPr lang="it-IT" sz="1050" b="1" dirty="0" smtClean="0"/>
          </a:p>
          <a:p>
            <a:pPr marL="171450" indent="-171450">
              <a:buFontTx/>
              <a:buChar char="-"/>
            </a:pPr>
            <a:r>
              <a:rPr lang="it-IT" sz="1050" b="1" dirty="0" smtClean="0"/>
              <a:t>Saldatura e brasatura</a:t>
            </a:r>
          </a:p>
          <a:p>
            <a:pPr marL="171450" indent="-171450">
              <a:buFontTx/>
              <a:buChar char="-"/>
            </a:pPr>
            <a:endParaRPr lang="it-IT" sz="12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PRD (PRODOTTO) </a:t>
            </a:r>
            <a:r>
              <a:rPr lang="it-IT" sz="2000" dirty="0" smtClean="0"/>
              <a:t>1/3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0485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04A20F-8B39-4DCE-A278-4405BF449B5B}"/>
              </a:ext>
            </a:extLst>
          </p:cNvPr>
          <p:cNvSpPr/>
          <p:nvPr/>
        </p:nvSpPr>
        <p:spPr>
          <a:xfrm>
            <a:off x="5816172" y="1058072"/>
            <a:ext cx="559657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64362" cy="3881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PRD (Prodotto)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667399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EN/ISO/IEC 17065:2012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605" y="2703016"/>
            <a:ext cx="61549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100" b="1" dirty="0"/>
              <a:t>Istituti di vigilanza privata ai sensi della norma UNI 10891:2000, </a:t>
            </a:r>
          </a:p>
          <a:p>
            <a:pPr marL="171450" indent="-171450">
              <a:buFontTx/>
              <a:buChar char="-"/>
            </a:pPr>
            <a:endParaRPr lang="it-IT" sz="1100" b="1" dirty="0"/>
          </a:p>
          <a:p>
            <a:pPr marL="171450" indent="-171450">
              <a:buFontTx/>
              <a:buChar char="-"/>
            </a:pPr>
            <a:r>
              <a:rPr lang="it-IT" sz="1100" b="1" dirty="0"/>
              <a:t>Centro di monitoraggio e di ricezione di allarme ai sensi della norma serie UNI CEI EN 50518:2014, norma UNI </a:t>
            </a:r>
            <a:r>
              <a:rPr lang="it-IT" sz="1100" b="1" dirty="0" smtClean="0"/>
              <a:t>11068:2005</a:t>
            </a:r>
          </a:p>
          <a:p>
            <a:pPr marL="171450" indent="-171450">
              <a:buFontTx/>
              <a:buChar char="-"/>
            </a:pPr>
            <a:endParaRPr lang="it-IT" sz="1100" b="1" dirty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Tecnica </a:t>
            </a:r>
            <a:r>
              <a:rPr lang="it-IT" sz="1100" b="1" dirty="0"/>
              <a:t>Ferroviaria</a:t>
            </a:r>
          </a:p>
          <a:p>
            <a:r>
              <a:rPr lang="it-IT" sz="1100" dirty="0" smtClean="0"/>
              <a:t>Requisiti </a:t>
            </a:r>
            <a:r>
              <a:rPr lang="it-IT" sz="1100" dirty="0"/>
              <a:t>di qualità per saldatura veicoli ferroviari e componenti ai sensi della norma serie UNI EN </a:t>
            </a:r>
            <a:r>
              <a:rPr lang="it-IT" sz="1100" dirty="0" smtClean="0"/>
              <a:t>15085</a:t>
            </a:r>
          </a:p>
          <a:p>
            <a:endParaRPr lang="it-IT" sz="1100" dirty="0" smtClean="0"/>
          </a:p>
          <a:p>
            <a:r>
              <a:rPr lang="it-IT" sz="1100" dirty="0" smtClean="0"/>
              <a:t>Linee </a:t>
            </a:r>
            <a:r>
              <a:rPr lang="it-IT" sz="1100" dirty="0"/>
              <a:t>guida ANSF </a:t>
            </a:r>
            <a:r>
              <a:rPr lang="it-IT" sz="1100" dirty="0" smtClean="0"/>
              <a:t>01/07/2019</a:t>
            </a:r>
            <a:endParaRPr lang="it-IT" sz="1100" dirty="0"/>
          </a:p>
          <a:p>
            <a:pPr marL="171450" indent="-171450">
              <a:buFontTx/>
              <a:buChar char="-"/>
            </a:pPr>
            <a:endParaRPr lang="it-IT" sz="1100" b="1" dirty="0" smtClean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Direttiva </a:t>
            </a:r>
            <a:r>
              <a:rPr lang="it-IT" sz="1100" b="1" dirty="0"/>
              <a:t>2014/68/UE Attrezzature a pressione </a:t>
            </a:r>
            <a:endParaRPr lang="it-IT" sz="1100" b="1" dirty="0" smtClean="0"/>
          </a:p>
          <a:p>
            <a:pPr marL="171450" indent="-171450">
              <a:buFontTx/>
              <a:buChar char="-"/>
            </a:pPr>
            <a:endParaRPr lang="it-IT" sz="1100" b="1" dirty="0" smtClean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Direttiva </a:t>
            </a:r>
            <a:r>
              <a:rPr lang="it-IT" sz="1100" b="1" dirty="0"/>
              <a:t>2014/34/UE Apparecchi e sistemi di protezione destinati a essere utilizzati in atmosfera potenzialmente esplosiva - ATEX </a:t>
            </a:r>
            <a:endParaRPr lang="it-IT" sz="1100" b="1" dirty="0" smtClean="0"/>
          </a:p>
          <a:p>
            <a:pPr marL="171450" indent="-171450">
              <a:buFontTx/>
              <a:buChar char="-"/>
            </a:pPr>
            <a:endParaRPr lang="it-IT" sz="1100" b="1" dirty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Direttiva </a:t>
            </a:r>
            <a:r>
              <a:rPr lang="it-IT" sz="1100" b="1" dirty="0"/>
              <a:t>2006/42/CE Macchine </a:t>
            </a:r>
            <a:endParaRPr lang="it-IT" sz="1100" b="1" dirty="0" smtClean="0"/>
          </a:p>
          <a:p>
            <a:pPr marL="171450" indent="-171450">
              <a:buFontTx/>
              <a:buChar char="-"/>
            </a:pPr>
            <a:endParaRPr lang="it-IT" sz="1100" b="1" dirty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Direttiva </a:t>
            </a:r>
            <a:r>
              <a:rPr lang="it-IT" sz="1100" b="1" dirty="0"/>
              <a:t>2014/33/UE Ascensori </a:t>
            </a:r>
            <a:endParaRPr lang="it-IT" sz="1100" b="1" dirty="0" smtClean="0"/>
          </a:p>
          <a:p>
            <a:pPr marL="171450" indent="-171450">
              <a:buFontTx/>
              <a:buChar char="-"/>
            </a:pPr>
            <a:endParaRPr lang="it-IT" sz="1100" b="1" dirty="0" smtClean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Regolamento </a:t>
            </a:r>
            <a:r>
              <a:rPr lang="it-IT" sz="1100" b="1" dirty="0"/>
              <a:t>(UE) 2016/424 Impianti a </a:t>
            </a:r>
            <a:r>
              <a:rPr lang="it-IT" sz="1100" b="1" dirty="0" smtClean="0"/>
              <a:t>fune</a:t>
            </a:r>
          </a:p>
          <a:p>
            <a:pPr marL="171450" indent="-171450">
              <a:buFontTx/>
              <a:buChar char="-"/>
            </a:pPr>
            <a:endParaRPr lang="it-IT" sz="1100" b="1" dirty="0" smtClean="0"/>
          </a:p>
          <a:p>
            <a:pPr marL="171450" indent="-171450">
              <a:buFontTx/>
              <a:buChar char="-"/>
            </a:pPr>
            <a:r>
              <a:rPr lang="it-IT" sz="1100" b="1" dirty="0" smtClean="0"/>
              <a:t>Società </a:t>
            </a:r>
            <a:r>
              <a:rPr lang="it-IT" sz="1100" b="1" dirty="0"/>
              <a:t>che forniscono servizi energetici (ESCO) in accordo a UNI CEI </a:t>
            </a:r>
            <a:r>
              <a:rPr lang="it-IT" sz="1100" b="1" dirty="0" smtClean="0"/>
              <a:t>11352:2014</a:t>
            </a:r>
            <a:endParaRPr lang="it-IT" sz="1100" b="1" dirty="0"/>
          </a:p>
          <a:p>
            <a:pPr marL="171450" indent="-171450">
              <a:buFontTx/>
              <a:buChar char="-"/>
            </a:pPr>
            <a:endParaRPr lang="it-IT" sz="1100" b="1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55608" y="6474424"/>
            <a:ext cx="92685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Continua...</a:t>
            </a:r>
            <a:endParaRPr lang="it-IT" sz="1200" dirty="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PRD (PRODOTTO) </a:t>
            </a:r>
            <a:r>
              <a:rPr lang="it-IT" sz="2000" dirty="0" smtClean="0"/>
              <a:t>2/3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4076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4"/>
            <a:ext cx="6267589" cy="398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296830" y="2491816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PRD (Prodotto)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667399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EN/ISO/IEC 17065:2012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059" y="2585209"/>
            <a:ext cx="6154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/>
              <a:t>Prestatori di servizi fiduciari e dei servizi da essi prestati a fronte del Regolamento (UE) 910/2014</a:t>
            </a:r>
          </a:p>
          <a:p>
            <a:pPr marL="171450" indent="-171450">
              <a:buFontTx/>
              <a:buChar char="-"/>
            </a:pPr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Prestatori </a:t>
            </a:r>
            <a:r>
              <a:rPr lang="it-IT" sz="1200" b="1" dirty="0"/>
              <a:t>del servizio fiduciario nazionale denominato SPID</a:t>
            </a:r>
          </a:p>
          <a:p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 </a:t>
            </a:r>
            <a:r>
              <a:rPr lang="it-IT" sz="1200" b="1" dirty="0"/>
              <a:t>Conservatori a Norma ai sensi del DECRETO LEGISLATIVO 07/03/2005, n. 82 (Art. 29) e s.m.i., del Regolamento (UE) 910/2014 (Art. 24) e ai requisiti individuati dallo Schema di Accreditamento 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Analisi </a:t>
            </a:r>
            <a:r>
              <a:rPr lang="it-IT" sz="1200" b="1" dirty="0"/>
              <a:t>tecnica prodotta ai sensi dell’articolo 1, comma 11, della legge di bilancio 2017 </a:t>
            </a:r>
            <a:r>
              <a:rPr lang="it-IT" sz="1200" b="1" dirty="0" smtClean="0"/>
              <a:t>così </a:t>
            </a:r>
            <a:r>
              <a:rPr lang="it-IT" sz="1200" b="1" dirty="0"/>
              <a:t>come modificato dall’articolo 7-novies del decreto legge 29 dicembre 2016, n. 243, convertito con modificazioni dalla legge 27 febbraio 2017, n. </a:t>
            </a:r>
            <a:r>
              <a:rPr lang="it-IT" sz="1200" b="1" dirty="0" smtClean="0"/>
              <a:t>18</a:t>
            </a:r>
          </a:p>
          <a:p>
            <a:pPr marL="171450" indent="-171450">
              <a:buFontTx/>
              <a:buChar char="-"/>
            </a:pPr>
            <a:endParaRPr lang="it-IT" sz="1200" b="1" dirty="0" smtClean="0"/>
          </a:p>
          <a:p>
            <a:pPr marL="171450" indent="-171450">
              <a:buFontTx/>
              <a:buChar char="-"/>
            </a:pPr>
            <a:r>
              <a:rPr lang="it-IT" sz="1200" b="1" dirty="0"/>
              <a:t>Direttiva (UE) 2016/797 Interoperabilità del sistema </a:t>
            </a:r>
            <a:r>
              <a:rPr lang="it-IT" sz="1200" b="1" dirty="0" smtClean="0"/>
              <a:t>ferroviario, ERA Technical Document</a:t>
            </a:r>
            <a:endParaRPr lang="it-IT" sz="1200" b="1" dirty="0" smtClean="0"/>
          </a:p>
          <a:p>
            <a:r>
              <a:rPr lang="it-IT" sz="1200" dirty="0"/>
              <a:t>Organismo notificato per la valutazione della conformità ("NoBo</a:t>
            </a:r>
            <a:r>
              <a:rPr lang="it-IT" sz="1200" dirty="0" smtClean="0"/>
              <a:t>")</a:t>
            </a:r>
          </a:p>
          <a:p>
            <a:r>
              <a:rPr lang="it-IT" sz="1200" dirty="0"/>
              <a:t>Organismo designato per la valutazione della conformità ("</a:t>
            </a:r>
            <a:r>
              <a:rPr lang="it-IT" sz="1200" dirty="0" smtClean="0"/>
              <a:t>DeBo)</a:t>
            </a:r>
          </a:p>
          <a:p>
            <a:endParaRPr lang="it-IT" sz="1200" dirty="0" smtClean="0"/>
          </a:p>
          <a:p>
            <a:r>
              <a:rPr lang="it-IT" sz="1200" dirty="0"/>
              <a:t>- </a:t>
            </a:r>
            <a:r>
              <a:rPr lang="it-IT" sz="1200" b="1" dirty="0"/>
              <a:t>Regolamento di Esecuzione </a:t>
            </a:r>
            <a:r>
              <a:rPr lang="it-IT" sz="1200" b="1" dirty="0" smtClean="0"/>
              <a:t>(UE) 2019/779 </a:t>
            </a:r>
            <a:r>
              <a:rPr lang="it-IT" sz="1200" b="1" dirty="0"/>
              <a:t>Certificazione dei soggetti responsabili della manutenzione dei veicoli a norma </a:t>
            </a:r>
            <a:r>
              <a:rPr lang="it-IT" sz="1200" b="1" dirty="0" smtClean="0"/>
              <a:t>della Direttiva </a:t>
            </a:r>
            <a:r>
              <a:rPr lang="it-IT" sz="1200" b="1" dirty="0"/>
              <a:t>(UE) </a:t>
            </a:r>
            <a:r>
              <a:rPr lang="it-IT" sz="1200" b="1" dirty="0" smtClean="0"/>
              <a:t>2016/798</a:t>
            </a:r>
            <a:endParaRPr lang="it-IT" sz="1200" b="1" dirty="0"/>
          </a:p>
          <a:p>
            <a:pPr marL="171450" indent="-171450">
              <a:buFontTx/>
              <a:buChar char="-"/>
            </a:pP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endParaRPr lang="it-IT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PRD (PRODOTTO) </a:t>
            </a:r>
            <a:r>
              <a:rPr lang="it-IT" sz="2000" dirty="0" smtClean="0"/>
              <a:t>3/3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21318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21467" cy="354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GHG</a:t>
            </a:r>
            <a:endParaRPr lang="it-IT" sz="1400" b="1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667399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EN ISO 14065:2013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N.008O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460" y="2951815"/>
            <a:ext cx="6154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Verifica </a:t>
            </a:r>
            <a:r>
              <a:rPr lang="it-IT" sz="1200" b="1" dirty="0"/>
              <a:t>degli inventari di GHG (gas ad effetto serra) in conformità alla norma UNI EN ISO </a:t>
            </a:r>
            <a:r>
              <a:rPr lang="it-IT" sz="1200" b="1" dirty="0" smtClean="0"/>
              <a:t>14064-1:2019, </a:t>
            </a:r>
          </a:p>
          <a:p>
            <a:endParaRPr lang="it-IT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/>
              <a:t>Verifica </a:t>
            </a:r>
            <a:r>
              <a:rPr lang="it-IT" sz="1200" b="1" dirty="0"/>
              <a:t>delle emissioni di gas ad effetto serra EU Emissions Trading Scheme in conformità a</a:t>
            </a:r>
            <a:r>
              <a:rPr lang="it-IT" sz="1200" b="1" dirty="0" smtClean="0"/>
              <a:t>:</a:t>
            </a:r>
          </a:p>
          <a:p>
            <a:r>
              <a:rPr lang="it-IT" sz="1200" b="1" dirty="0" smtClean="0"/>
              <a:t> </a:t>
            </a:r>
            <a:r>
              <a:rPr lang="it-IT" sz="1200" dirty="0"/>
              <a:t>- Direttiva 2003/87/EC (e relativi adeguamenti successivi</a:t>
            </a:r>
            <a:r>
              <a:rPr lang="it-IT" sz="1200" dirty="0" smtClean="0"/>
              <a:t>),</a:t>
            </a:r>
          </a:p>
          <a:p>
            <a:r>
              <a:rPr lang="it-IT" sz="1200" dirty="0" smtClean="0"/>
              <a:t> </a:t>
            </a:r>
            <a:r>
              <a:rPr lang="it-IT" sz="1200" dirty="0"/>
              <a:t>- Regolamento EU N. 601/2012</a:t>
            </a:r>
            <a:r>
              <a:rPr lang="it-IT" sz="1200" dirty="0" smtClean="0"/>
              <a:t>,</a:t>
            </a:r>
          </a:p>
          <a:p>
            <a:r>
              <a:rPr lang="it-IT" sz="1200" dirty="0" smtClean="0"/>
              <a:t>- Regolamento </a:t>
            </a:r>
            <a:r>
              <a:rPr lang="it-IT" sz="1200" dirty="0"/>
              <a:t>delegato UE N. </a:t>
            </a:r>
            <a:r>
              <a:rPr lang="it-IT" sz="1200" dirty="0" smtClean="0"/>
              <a:t>331/2019 ai </a:t>
            </a:r>
            <a:r>
              <a:rPr lang="it-IT" sz="1200" dirty="0"/>
              <a:t>sensi del Regolamento di esecuzione UE N. </a:t>
            </a:r>
            <a:r>
              <a:rPr lang="it-IT" sz="1200" dirty="0" smtClean="0"/>
              <a:t>2067/2018 nei </a:t>
            </a:r>
            <a:r>
              <a:rPr lang="it-IT" sz="1200" dirty="0"/>
              <a:t>seguenti settori di accreditamento: </a:t>
            </a:r>
            <a:r>
              <a:rPr lang="it-IT" sz="1200" dirty="0" smtClean="0"/>
              <a:t>1a,1b, 2, 3, 4, 6, 7, 8, 12, 98</a:t>
            </a:r>
            <a:endParaRPr lang="it-IT" sz="1200" dirty="0"/>
          </a:p>
          <a:p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GHG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90358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501487"/>
              </p:ext>
            </p:extLst>
          </p:nvPr>
        </p:nvGraphicFramePr>
        <p:xfrm>
          <a:off x="867359" y="368300"/>
          <a:ext cx="10999204" cy="573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8119204"/>
              </a:tblGrid>
              <a:tr h="352263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ENTE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ACCREDITAMENTO</a:t>
                      </a:r>
                      <a:endParaRPr lang="it-IT" sz="1100" dirty="0"/>
                    </a:p>
                  </a:txBody>
                  <a:tcPr/>
                </a:tc>
              </a:tr>
              <a:tr h="1114696">
                <a:tc>
                  <a:txBody>
                    <a:bodyPr/>
                    <a:lstStyle/>
                    <a:p>
                      <a:pPr algn="l"/>
                      <a:endParaRPr lang="it-IT" sz="1400" b="1" dirty="0" smtClean="0"/>
                    </a:p>
                    <a:p>
                      <a:pPr algn="l"/>
                      <a:endParaRPr lang="it-IT" sz="1400" b="1" dirty="0" smtClean="0"/>
                    </a:p>
                    <a:p>
                      <a:pPr algn="l"/>
                      <a:r>
                        <a:rPr lang="it-IT" sz="1400" b="1" dirty="0" smtClean="0"/>
                        <a:t>UKAS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b="1" dirty="0" smtClean="0"/>
                        <a:t>ISO</a:t>
                      </a:r>
                      <a:r>
                        <a:rPr lang="it-IT" sz="1600" b="1" baseline="0" dirty="0" smtClean="0"/>
                        <a:t>/IEC 17021-1:2015 N.008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100" baseline="0" dirty="0" smtClean="0"/>
                        <a:t>Accredited scope: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Quality Management Systems (</a:t>
                      </a:r>
                      <a:r>
                        <a:rPr lang="en-US" sz="1100" b="1" dirty="0" smtClean="0"/>
                        <a:t>QMS</a:t>
                      </a:r>
                      <a:r>
                        <a:rPr lang="en-US" sz="1100" dirty="0" smtClean="0"/>
                        <a:t>) to ISO 9001: 2015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Environmental Management Systems (</a:t>
                      </a:r>
                      <a:r>
                        <a:rPr lang="en-US" sz="1100" b="1" dirty="0" smtClean="0"/>
                        <a:t>EMS</a:t>
                      </a:r>
                      <a:r>
                        <a:rPr lang="en-US" sz="1100" dirty="0" smtClean="0"/>
                        <a:t>) ISO 14001: 2015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Health and Safety Management Systems (</a:t>
                      </a:r>
                      <a:r>
                        <a:rPr lang="en-US" sz="1100" b="1" dirty="0" smtClean="0"/>
                        <a:t>HSMS</a:t>
                      </a:r>
                      <a:r>
                        <a:rPr lang="en-US" sz="1100" dirty="0" smtClean="0"/>
                        <a:t>) to BS OHSAS 18001: 2007 and ISO 45001: 2018 </a:t>
                      </a:r>
                    </a:p>
                  </a:txBody>
                  <a:tcPr/>
                </a:tc>
              </a:tr>
              <a:tr h="2493041">
                <a:tc>
                  <a:txBody>
                    <a:bodyPr/>
                    <a:lstStyle/>
                    <a:p>
                      <a:pPr algn="l"/>
                      <a:endParaRPr lang="it-IT" sz="1400" b="1" dirty="0" smtClean="0"/>
                    </a:p>
                    <a:p>
                      <a:pPr algn="l"/>
                      <a:endParaRPr lang="it-IT" sz="1400" b="1" dirty="0" smtClean="0"/>
                    </a:p>
                    <a:p>
                      <a:pPr algn="l"/>
                      <a:endParaRPr lang="it-IT" sz="1400" b="1" dirty="0" smtClean="0"/>
                    </a:p>
                    <a:p>
                      <a:pPr algn="l"/>
                      <a:endParaRPr lang="it-IT" sz="1400" b="1" dirty="0" smtClean="0"/>
                    </a:p>
                    <a:p>
                      <a:pPr algn="l"/>
                      <a:r>
                        <a:rPr lang="it-IT" sz="1400" b="1" dirty="0" smtClean="0"/>
                        <a:t>UKAS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ISO/IEC 17065:2012 </a:t>
                      </a:r>
                      <a:r>
                        <a:rPr lang="it-IT" sz="1600" b="1" baseline="0" dirty="0" smtClean="0"/>
                        <a:t>N.008</a:t>
                      </a:r>
                    </a:p>
                    <a:p>
                      <a:r>
                        <a:rPr lang="it-IT" sz="1100" dirty="0" smtClean="0"/>
                        <a:t>Standard: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BRC Global Standard - Food Packaging and Other Packaging Materials, Issue 5</a:t>
                      </a:r>
                      <a:r>
                        <a:rPr lang="en-US" sz="1100" dirty="0" smtClean="0"/>
                        <a:t> (Glass manufacture and forming - Paper manufacture and conversion - Metal forming - Rigid Plastics forming - Flexible Plastics manufacture - Other manufacturing - Print Processes 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BRC Global Standard - Food, Issue 8 </a:t>
                      </a:r>
                      <a:r>
                        <a:rPr lang="en-US" sz="1100" dirty="0" smtClean="0"/>
                        <a:t>(Food</a:t>
                      </a:r>
                      <a:r>
                        <a:rPr lang="en-US" sz="1100" baseline="0" dirty="0" smtClean="0"/>
                        <a:t> processing: Cat.1-2-3-4-5-6-7-8-9-10-11-12-13-14-15-16-17-18)</a:t>
                      </a:r>
                      <a:endParaRPr lang="en-US" sz="1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BRC Global Standard - Storage and Distribution Issue 3 </a:t>
                      </a:r>
                      <a:r>
                        <a:rPr lang="en-US" sz="1100" dirty="0" smtClean="0"/>
                        <a:t>Storage and Distribution including - Wholesale Module - Contracted Services Module (for pre-packaged products only)                                    (Food Products - Packaged Food for Retail sale (including Pet food) - Chilled and Frozen Food - Ambient Food - Bulk Storage and transportation (by road only) - food products/ingredients (</a:t>
                      </a:r>
                      <a:r>
                        <a:rPr lang="en-US" sz="1100" dirty="0" err="1" smtClean="0"/>
                        <a:t>e.g.flour</a:t>
                      </a:r>
                      <a:r>
                        <a:rPr lang="en-US" sz="1100" dirty="0" smtClean="0"/>
                        <a:t>/oils/sugar syrups/wine - Loose food products limited to : - open boxed fruit &amp; vegetables - trays of </a:t>
                      </a:r>
                      <a:r>
                        <a:rPr lang="en-US" sz="1100" dirty="0" err="1" smtClean="0"/>
                        <a:t>rawfish</a:t>
                      </a:r>
                      <a:r>
                        <a:rPr lang="en-US" sz="1100" dirty="0" smtClean="0"/>
                        <a:t>/crustaceans/seafood - carcasses of meat (unwrapped) Packaging &amp; Packaging Materials - Pre-packed and bulk packaging materials for conversion for food and non-food use)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BRC Global Standard for Consumer Products, Issue 4 </a:t>
                      </a:r>
                      <a:r>
                        <a:rPr lang="en-US" sz="1100" dirty="0" smtClean="0"/>
                        <a:t>-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(Product</a:t>
                      </a:r>
                      <a:r>
                        <a:rPr lang="en-US" sz="1100" baseline="0" dirty="0" smtClean="0"/>
                        <a:t> technology: </a:t>
                      </a:r>
                      <a:r>
                        <a:rPr lang="en-US" sz="1100" dirty="0" smtClean="0"/>
                        <a:t>A1-A2-A3-A4-A5-A6-A7-A8-A9)</a:t>
                      </a:r>
                    </a:p>
                  </a:txBody>
                  <a:tcPr/>
                </a:tc>
              </a:tr>
              <a:tr h="35226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International</a:t>
                      </a:r>
                      <a:r>
                        <a:rPr lang="it-IT" sz="1400" b="1" baseline="0" dirty="0" smtClean="0"/>
                        <a:t> Automotive Task Force (IATF)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IATF 16949:2016 </a:t>
                      </a:r>
                      <a:endParaRPr lang="it-IT" sz="1100" dirty="0"/>
                    </a:p>
                  </a:txBody>
                  <a:tcPr/>
                </a:tc>
              </a:tr>
              <a:tr h="55011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Social Accountability Accreditation Services (SAAS)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Accountability Management Systems SA8000:2008</a:t>
                      </a:r>
                      <a:endParaRPr lang="it-IT" sz="1100" i="0" dirty="0"/>
                    </a:p>
                  </a:txBody>
                  <a:tcPr/>
                </a:tc>
              </a:tr>
              <a:tr h="35226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FSC-PEFC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</a:tr>
              <a:tr h="35226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IRIS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Iris Management System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11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7AD5D2C-9FED-4D2A-9FDA-851F36A41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6793" y="1686150"/>
            <a:ext cx="900000" cy="482850"/>
          </a:xfrm>
        </p:spPr>
        <p:txBody>
          <a:bodyPr/>
          <a:lstStyle/>
          <a:p>
            <a:r>
              <a:rPr lang="en-GB"/>
              <a:t>01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1F1097B-D72E-4454-8E4B-527E370B44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06DF2F9D-9DC3-4E8D-873D-132FCD41F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/ </a:t>
            </a:r>
            <a:fld id="{3EA6A558-C4CA-4506-B5EC-E793D5AE953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DDB7B8-7BD2-44BD-B2EA-94FDA34E0AEF}"/>
              </a:ext>
            </a:extLst>
          </p:cNvPr>
          <p:cNvSpPr/>
          <p:nvPr/>
        </p:nvSpPr>
        <p:spPr>
          <a:xfrm>
            <a:off x="12385814" y="0"/>
            <a:ext cx="1810186" cy="1089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change the image: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Delete the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Click on the image icon in the center of the block on the left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Choose your image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739" y="4063195"/>
            <a:ext cx="3600000" cy="24867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356001" y="3115604"/>
            <a:ext cx="4306602" cy="88639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/>
              <a:t>Ente Nazionale per l'Accreditamento degli Organismi di Certificazione e Ispezione e dei Laboratori di prova</a:t>
            </a:r>
            <a:endParaRPr lang="it-IT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7132" y="2176032"/>
            <a:ext cx="55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cap="all" dirty="0">
                <a:latin typeface="+mj-lt"/>
                <a:ea typeface="+mj-ea"/>
                <a:cs typeface="+mj-cs"/>
              </a:rPr>
              <a:t>ACCREDIA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3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7AD5D2C-9FED-4D2A-9FDA-851F36A41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6793" y="1686150"/>
            <a:ext cx="900000" cy="482850"/>
          </a:xfrm>
        </p:spPr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1F1097B-D72E-4454-8E4B-527E370B44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06DF2F9D-9DC3-4E8D-873D-132FCD41F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/ </a:t>
            </a:r>
            <a:fld id="{3EA6A558-C4CA-4506-B5EC-E793D5AE953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DDB7B8-7BD2-44BD-B2EA-94FDA34E0AEF}"/>
              </a:ext>
            </a:extLst>
          </p:cNvPr>
          <p:cNvSpPr/>
          <p:nvPr/>
        </p:nvSpPr>
        <p:spPr>
          <a:xfrm>
            <a:off x="12385814" y="0"/>
            <a:ext cx="1810186" cy="1089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change the image: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Delete the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Click on the image icon in the center of the block on the left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Choose your image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38588" y="3207401"/>
            <a:ext cx="4306602" cy="44319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>
                <a:latin typeface="+mn-lt"/>
              </a:rPr>
              <a:t>Bureau Veritas Italia: </a:t>
            </a:r>
            <a:endParaRPr lang="it-IT" sz="16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Notified </a:t>
            </a:r>
            <a:r>
              <a:rPr lang="it-IT" sz="1600" dirty="0">
                <a:latin typeface="+mn-lt"/>
              </a:rPr>
              <a:t>Body number : 1370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2622" y="2174663"/>
            <a:ext cx="55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NOTIFICHE</a:t>
            </a:r>
            <a:endParaRPr lang="it-IT" sz="4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475" y="4248318"/>
            <a:ext cx="4629846" cy="1831013"/>
          </a:xfrm>
          <a:prstGeom prst="rect">
            <a:avLst/>
          </a:prstGeom>
        </p:spPr>
      </p:pic>
      <p:pic>
        <p:nvPicPr>
          <p:cNvPr id="11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924675" cy="6858000"/>
          </a:xfrm>
        </p:spPr>
      </p:pic>
    </p:spTree>
    <p:extLst>
      <p:ext uri="{BB962C8B-B14F-4D97-AF65-F5344CB8AC3E}">
        <p14:creationId xmlns:p14="http://schemas.microsoft.com/office/powerpoint/2010/main" val="537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000564"/>
            <a:ext cx="6121467" cy="484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0" y="1269000"/>
            <a:ext cx="4499999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72345" y="1614516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/>
              <a:t>Direttiva 93/42/EEC </a:t>
            </a:r>
            <a:r>
              <a:rPr lang="it-IT" sz="1100" b="1" cap="all" dirty="0" smtClean="0"/>
              <a:t>dispositivi medici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479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della </a:t>
            </a:r>
            <a:r>
              <a:rPr lang="it-IT" sz="1200" b="1" dirty="0" smtClean="0"/>
              <a:t>Salute - Ministero dello sviluppo economico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7086" y="1978636"/>
            <a:ext cx="6154935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Product family, product /Intended use/Product </a:t>
            </a:r>
            <a:r>
              <a:rPr lang="en-US" sz="1000" b="1" dirty="0" smtClean="0"/>
              <a:t>range:</a:t>
            </a:r>
          </a:p>
          <a:p>
            <a:endParaRPr lang="en-US" sz="1000" dirty="0"/>
          </a:p>
          <a:p>
            <a:r>
              <a:rPr lang="en-US" sz="1000" dirty="0"/>
              <a:t>*MD 0101 - Non-active devices for </a:t>
            </a:r>
            <a:r>
              <a:rPr lang="en-US" sz="1000" dirty="0" err="1"/>
              <a:t>anaesthesia</a:t>
            </a:r>
            <a:r>
              <a:rPr lang="en-US" sz="1000" dirty="0"/>
              <a:t>, emergency and intensive </a:t>
            </a:r>
            <a:r>
              <a:rPr lang="en-US" sz="1000" dirty="0" smtClean="0"/>
              <a:t>care</a:t>
            </a:r>
          </a:p>
          <a:p>
            <a:r>
              <a:rPr lang="it-IT" sz="1000" dirty="0" smtClean="0"/>
              <a:t>*</a:t>
            </a:r>
            <a:r>
              <a:rPr lang="it-IT" sz="1000" dirty="0"/>
              <a:t>MD 0102 - Non-active devices for injection, infusion, transfusion and </a:t>
            </a:r>
            <a:r>
              <a:rPr lang="it-IT" sz="1000" dirty="0" smtClean="0"/>
              <a:t>dialysis</a:t>
            </a:r>
          </a:p>
          <a:p>
            <a:r>
              <a:rPr lang="en-US" sz="1000" dirty="0" smtClean="0"/>
              <a:t>*</a:t>
            </a:r>
            <a:r>
              <a:rPr lang="en-US" sz="1000" dirty="0"/>
              <a:t>MD 0104 - Non-active medical devices with measuring </a:t>
            </a:r>
            <a:r>
              <a:rPr lang="en-US" sz="1000" dirty="0" smtClean="0"/>
              <a:t>function</a:t>
            </a:r>
          </a:p>
          <a:p>
            <a:r>
              <a:rPr lang="fr-FR" sz="1000" dirty="0"/>
              <a:t>*MD 0105 - Non-active </a:t>
            </a:r>
            <a:r>
              <a:rPr lang="fr-FR" sz="1000" dirty="0" err="1"/>
              <a:t>ophthalmologic</a:t>
            </a:r>
            <a:r>
              <a:rPr lang="fr-FR" sz="1000" dirty="0"/>
              <a:t> </a:t>
            </a:r>
            <a:r>
              <a:rPr lang="fr-FR" sz="1000" dirty="0" err="1" smtClean="0"/>
              <a:t>devices</a:t>
            </a:r>
            <a:endParaRPr lang="fr-FR" sz="1000" dirty="0" smtClean="0"/>
          </a:p>
          <a:p>
            <a:r>
              <a:rPr lang="it-IT" sz="1000" dirty="0"/>
              <a:t>*MD 0106 - Non-active </a:t>
            </a:r>
            <a:r>
              <a:rPr lang="it-IT" sz="1000" dirty="0" smtClean="0"/>
              <a:t>instruments</a:t>
            </a:r>
          </a:p>
          <a:p>
            <a:r>
              <a:rPr lang="en-US" sz="1000" dirty="0"/>
              <a:t>*MD 0108 - Non-active medical devices for disinfecting, cleaning, </a:t>
            </a:r>
            <a:r>
              <a:rPr lang="en-US" sz="1000" dirty="0" smtClean="0"/>
              <a:t>rinsing</a:t>
            </a:r>
          </a:p>
          <a:p>
            <a:r>
              <a:rPr lang="it-IT" sz="1000" dirty="0"/>
              <a:t>*MD 0110 - Non-active medical devices for </a:t>
            </a:r>
            <a:r>
              <a:rPr lang="it-IT" sz="1000" dirty="0" smtClean="0"/>
              <a:t>ingestion</a:t>
            </a:r>
          </a:p>
          <a:p>
            <a:r>
              <a:rPr lang="en-US" sz="1000" dirty="0"/>
              <a:t>*MD 0301 - Bandages and wound </a:t>
            </a:r>
            <a:r>
              <a:rPr lang="en-US" sz="1000" dirty="0" smtClean="0"/>
              <a:t>dressings</a:t>
            </a:r>
          </a:p>
          <a:p>
            <a:r>
              <a:rPr lang="en-US" sz="1000" dirty="0"/>
              <a:t>*MD 0303 - Other medical devices for wound </a:t>
            </a:r>
            <a:r>
              <a:rPr lang="en-US" sz="1000" dirty="0" smtClean="0"/>
              <a:t>care</a:t>
            </a:r>
          </a:p>
          <a:p>
            <a:r>
              <a:rPr lang="en-US" sz="1000" dirty="0"/>
              <a:t>*MD 0401 - Non-active dental equipment and </a:t>
            </a:r>
            <a:r>
              <a:rPr lang="en-US" sz="1000" dirty="0" smtClean="0"/>
              <a:t>instruments</a:t>
            </a:r>
          </a:p>
          <a:p>
            <a:r>
              <a:rPr lang="it-IT" sz="1000" dirty="0"/>
              <a:t>*MD 0402 - Dental </a:t>
            </a:r>
            <a:r>
              <a:rPr lang="it-IT" sz="1000" dirty="0" smtClean="0"/>
              <a:t>materials</a:t>
            </a:r>
          </a:p>
          <a:p>
            <a:r>
              <a:rPr lang="it-IT" sz="1000" dirty="0"/>
              <a:t>*MD 0403 - Dental </a:t>
            </a:r>
            <a:r>
              <a:rPr lang="it-IT" sz="1000" dirty="0" smtClean="0"/>
              <a:t>implants</a:t>
            </a:r>
          </a:p>
          <a:p>
            <a:r>
              <a:rPr lang="en-US" sz="1000" dirty="0"/>
              <a:t>*MD 1101 - Devices for extra-corporal circulation, infusion and </a:t>
            </a:r>
            <a:r>
              <a:rPr lang="en-US" sz="1000" dirty="0" err="1" smtClean="0"/>
              <a:t>haemopheresis</a:t>
            </a:r>
            <a:endParaRPr lang="en-US" sz="1000" dirty="0" smtClean="0"/>
          </a:p>
          <a:p>
            <a:r>
              <a:rPr lang="it-IT" sz="1000" dirty="0"/>
              <a:t>*MD 1102 - Respiratory devices, devices including hyperbaric chambers for oxygen therapy, inhalation </a:t>
            </a:r>
            <a:r>
              <a:rPr lang="it-IT" sz="1000" dirty="0" smtClean="0"/>
              <a:t>anaesthesia</a:t>
            </a:r>
          </a:p>
          <a:p>
            <a:r>
              <a:rPr lang="en-US" sz="1000" dirty="0"/>
              <a:t>*MD 1103 - Devices for stimulation or </a:t>
            </a:r>
            <a:r>
              <a:rPr lang="en-US" sz="1000" dirty="0" smtClean="0"/>
              <a:t>inhibition</a:t>
            </a:r>
          </a:p>
          <a:p>
            <a:r>
              <a:rPr lang="it-IT" sz="1000" dirty="0"/>
              <a:t>*MD 1104 - Active surgical </a:t>
            </a:r>
            <a:r>
              <a:rPr lang="it-IT" sz="1000" dirty="0" smtClean="0"/>
              <a:t>devices</a:t>
            </a:r>
          </a:p>
          <a:p>
            <a:r>
              <a:rPr lang="fr-FR" sz="1000" dirty="0"/>
              <a:t>*MD 1106 - Active dental </a:t>
            </a:r>
            <a:r>
              <a:rPr lang="fr-FR" sz="1000" dirty="0" err="1" smtClean="0"/>
              <a:t>devices</a:t>
            </a:r>
            <a:endParaRPr lang="fr-FR" sz="1000" dirty="0" smtClean="0"/>
          </a:p>
          <a:p>
            <a:r>
              <a:rPr lang="en-US" sz="1000" dirty="0"/>
              <a:t>*MD 1107 - Active devices for disinfection and </a:t>
            </a:r>
            <a:r>
              <a:rPr lang="en-US" sz="1000" dirty="0" smtClean="0"/>
              <a:t>sterilization</a:t>
            </a:r>
          </a:p>
          <a:p>
            <a:r>
              <a:rPr lang="it-IT" sz="1000" dirty="0"/>
              <a:t>*MD 1108 - Active rehabilitation devices and active </a:t>
            </a:r>
            <a:r>
              <a:rPr lang="it-IT" sz="1000" dirty="0" smtClean="0"/>
              <a:t>prostheses</a:t>
            </a:r>
          </a:p>
          <a:p>
            <a:r>
              <a:rPr lang="it-IT" sz="1000" dirty="0"/>
              <a:t>*MD 1111 </a:t>
            </a:r>
            <a:r>
              <a:rPr lang="it-IT" sz="1000" dirty="0" smtClean="0"/>
              <a:t>– Software</a:t>
            </a:r>
          </a:p>
          <a:p>
            <a:r>
              <a:rPr lang="en-US" sz="1000" dirty="0"/>
              <a:t>*MD 1112 - Medical gas supply systems and parts </a:t>
            </a:r>
            <a:r>
              <a:rPr lang="en-US" sz="1000" dirty="0" smtClean="0"/>
              <a:t>thereof</a:t>
            </a:r>
          </a:p>
          <a:p>
            <a:r>
              <a:rPr lang="en-US" sz="1000" dirty="0" smtClean="0"/>
              <a:t>*MD </a:t>
            </a:r>
            <a:r>
              <a:rPr lang="en-US" sz="1000" dirty="0"/>
              <a:t>1201 - Imaging devices </a:t>
            </a:r>
            <a:r>
              <a:rPr lang="en-US" sz="1000" dirty="0" err="1"/>
              <a:t>utilising</a:t>
            </a:r>
            <a:r>
              <a:rPr lang="en-US" sz="1000" dirty="0"/>
              <a:t> ionizing </a:t>
            </a:r>
            <a:r>
              <a:rPr lang="en-US" sz="1000" dirty="0" smtClean="0"/>
              <a:t>radiation</a:t>
            </a:r>
          </a:p>
          <a:p>
            <a:r>
              <a:rPr lang="en-US" sz="1000" dirty="0" smtClean="0"/>
              <a:t>*MD </a:t>
            </a:r>
            <a:r>
              <a:rPr lang="en-US" sz="1000" dirty="0"/>
              <a:t>1301 - Monitoring devices of non-vital physiological </a:t>
            </a:r>
            <a:r>
              <a:rPr lang="en-US" sz="1000" dirty="0" smtClean="0"/>
              <a:t>parameters</a:t>
            </a:r>
          </a:p>
          <a:p>
            <a:r>
              <a:rPr lang="en-US" sz="1000" dirty="0"/>
              <a:t>*MD 1302 - Monitoring devices of vital physiological </a:t>
            </a:r>
            <a:r>
              <a:rPr lang="en-US" sz="1000" dirty="0" smtClean="0"/>
              <a:t>parameters</a:t>
            </a:r>
          </a:p>
          <a:p>
            <a:r>
              <a:rPr lang="en-US" sz="1000" dirty="0"/>
              <a:t>*MD 1403 - Devices for hyperthermia / </a:t>
            </a:r>
            <a:r>
              <a:rPr lang="en-US" sz="1000" dirty="0" smtClean="0"/>
              <a:t>hypothermia</a:t>
            </a:r>
          </a:p>
          <a:p>
            <a:r>
              <a:rPr lang="it-IT" sz="1000" dirty="0"/>
              <a:t>*MDS 7004 - Medical devices referencing the Directive 2006/42/EC on machinery </a:t>
            </a:r>
            <a:endParaRPr lang="it-IT" sz="1000" dirty="0" smtClean="0"/>
          </a:p>
          <a:p>
            <a:r>
              <a:rPr lang="it-IT" sz="1000" dirty="0" smtClean="0"/>
              <a:t>*</a:t>
            </a:r>
            <a:r>
              <a:rPr lang="it-IT" sz="1000" dirty="0"/>
              <a:t>MDS 7006 - Medical devices in sterile </a:t>
            </a:r>
            <a:r>
              <a:rPr lang="it-IT" sz="1000" dirty="0" smtClean="0"/>
              <a:t>condition</a:t>
            </a:r>
          </a:p>
          <a:p>
            <a:r>
              <a:rPr lang="it-IT" sz="1000" dirty="0" smtClean="0"/>
              <a:t>*</a:t>
            </a:r>
            <a:r>
              <a:rPr lang="it-IT" sz="1000" dirty="0"/>
              <a:t>MDS 7010 - Medical devices incorporating software /utilising software /controlled by software</a:t>
            </a:r>
            <a:endParaRPr lang="en-US" sz="1000" dirty="0"/>
          </a:p>
          <a:p>
            <a:r>
              <a:rPr lang="en-US" sz="1050" dirty="0" smtClean="0"/>
              <a:t> </a:t>
            </a:r>
            <a:r>
              <a:rPr lang="it-IT" sz="1050" dirty="0" smtClean="0"/>
              <a:t> </a:t>
            </a:r>
            <a:endParaRPr lang="it-IT" sz="105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765" y="2349000"/>
            <a:ext cx="4937760" cy="3291840"/>
          </a:xfrm>
          <a:prstGeom prst="rect">
            <a:avLst/>
          </a:prstGeom>
        </p:spPr>
      </p:pic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DISPOSITIVI MEDICI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37538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24437" y="2163419"/>
            <a:ext cx="6121467" cy="354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1" y="1664828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Direttiva 2016/797 interoperability 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</a:t>
            </a:r>
            <a:r>
              <a:rPr lang="it-IT" sz="1200" b="1" dirty="0" smtClean="0"/>
              <a:t>delle infrastrutture e dei trasporti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85952"/>
              </p:ext>
            </p:extLst>
          </p:nvPr>
        </p:nvGraphicFramePr>
        <p:xfrm>
          <a:off x="734343" y="2481240"/>
          <a:ext cx="5901656" cy="29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28"/>
                <a:gridCol w="2950828"/>
              </a:tblGrid>
              <a:tr h="447775">
                <a:tc>
                  <a:txBody>
                    <a:bodyPr/>
                    <a:lstStyle/>
                    <a:p>
                      <a:r>
                        <a:rPr lang="en-US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family, product/Intended use/  Product 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Procedure/Modules</a:t>
                      </a:r>
                      <a:endParaRPr lang="it-IT" sz="1000" dirty="0" smtClean="0"/>
                    </a:p>
                    <a:p>
                      <a:endParaRPr lang="it-IT" sz="1000" dirty="0"/>
                    </a:p>
                  </a:txBody>
                  <a:tcPr/>
                </a:tc>
              </a:tr>
              <a:tr h="619996">
                <a:tc>
                  <a:txBody>
                    <a:bodyPr/>
                    <a:lstStyle/>
                    <a:p>
                      <a:r>
                        <a:rPr lang="it-IT" sz="1000" b="1" dirty="0" smtClean="0"/>
                        <a:t>INFRASTRUCTURE</a:t>
                      </a:r>
                      <a:endParaRPr lang="it-IT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619996">
                <a:tc>
                  <a:txBody>
                    <a:bodyPr/>
                    <a:lstStyle/>
                    <a:p>
                      <a:r>
                        <a:rPr lang="it-IT" sz="1000" b="1" dirty="0" smtClean="0"/>
                        <a:t>ENERGY</a:t>
                      </a:r>
                      <a:endParaRPr lang="it-IT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619996">
                <a:tc>
                  <a:txBody>
                    <a:bodyPr/>
                    <a:lstStyle/>
                    <a:p>
                      <a:r>
                        <a:rPr lang="it-IT" sz="1000" b="1" dirty="0" smtClean="0"/>
                        <a:t>CCS</a:t>
                      </a:r>
                      <a:endParaRPr lang="it-IT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619996">
                <a:tc>
                  <a:txBody>
                    <a:bodyPr/>
                    <a:lstStyle/>
                    <a:p>
                      <a:r>
                        <a:rPr lang="it-IT" sz="1000" b="1" dirty="0" smtClean="0"/>
                        <a:t>ROLLING STOCK</a:t>
                      </a:r>
                      <a:endParaRPr lang="it-IT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INTEROPERABILITÁ </a:t>
            </a:r>
            <a:r>
              <a:rPr lang="it-IT" sz="2000" dirty="0" smtClean="0"/>
              <a:t>1/2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5972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000564"/>
            <a:ext cx="6121467" cy="354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1" y="1664828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/>
              <a:t>Direttiva 2008/57/CE </a:t>
            </a:r>
            <a:r>
              <a:rPr lang="it-IT" sz="1100" b="1" cap="all" dirty="0" smtClean="0"/>
              <a:t>interoperability 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</a:t>
            </a:r>
            <a:r>
              <a:rPr lang="it-IT" sz="1200" b="1" dirty="0" smtClean="0"/>
              <a:t>delle infrastrutture e dei trasporti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5416" y="1889894"/>
            <a:ext cx="615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endParaRPr lang="it-IT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28765"/>
              </p:ext>
            </p:extLst>
          </p:nvPr>
        </p:nvGraphicFramePr>
        <p:xfrm>
          <a:off x="671087" y="2000563"/>
          <a:ext cx="590165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28"/>
                <a:gridCol w="29508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family, product/Intended use/  Product 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Procedure/Modules</a:t>
                      </a:r>
                      <a:endParaRPr lang="it-IT" sz="1000" dirty="0" smtClean="0"/>
                    </a:p>
                    <a:p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1. Interoperability of the trans-European high-speed rail system</a:t>
                      </a:r>
                    </a:p>
                    <a:p>
                      <a:r>
                        <a:rPr lang="en-US" sz="1000" b="1" dirty="0" smtClean="0"/>
                        <a:t>- 1.1 Infrastructure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1. Interoperability of the trans-European high-speed rail system</a:t>
                      </a:r>
                    </a:p>
                    <a:p>
                      <a:r>
                        <a:rPr lang="en-US" sz="1000" b="1" dirty="0" smtClean="0"/>
                        <a:t>- 1.2 Energy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1. Interoperability of the trans-European high-speed rail system</a:t>
                      </a:r>
                    </a:p>
                    <a:p>
                      <a:r>
                        <a:rPr lang="en-US" sz="1000" b="1" dirty="0" smtClean="0"/>
                        <a:t>- 1.3 Control-command and signaling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1. Interoperability of the trans-European high-speed rail system</a:t>
                      </a:r>
                    </a:p>
                    <a:p>
                      <a:r>
                        <a:rPr lang="en-US" sz="1000" b="1" dirty="0" smtClean="0"/>
                        <a:t>- 1.4 Rolling stock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2. Interoperability of the trans-European conventional rail system</a:t>
                      </a:r>
                    </a:p>
                    <a:p>
                      <a:r>
                        <a:rPr lang="en-US" sz="1000" b="1" dirty="0" smtClean="0"/>
                        <a:t>- 2.1 Infrastructure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2. Interoperability of the trans-European conventional rail system</a:t>
                      </a:r>
                    </a:p>
                    <a:p>
                      <a:r>
                        <a:rPr lang="en-US" sz="1000" b="1" dirty="0" smtClean="0"/>
                        <a:t>- 2.2 Energy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2. Interoperability of the trans-European conventional rail system</a:t>
                      </a:r>
                    </a:p>
                    <a:p>
                      <a:r>
                        <a:rPr lang="en-US" sz="1000" b="1" dirty="0" smtClean="0"/>
                        <a:t>- 2.3 Control-command and </a:t>
                      </a:r>
                      <a:r>
                        <a:rPr lang="en-US" sz="1000" b="1" dirty="0" err="1" smtClean="0"/>
                        <a:t>signalling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2. Interoperability of the trans-European conventional rail system</a:t>
                      </a:r>
                    </a:p>
                    <a:p>
                      <a:r>
                        <a:rPr lang="en-US" sz="1000" b="1" dirty="0" smtClean="0"/>
                        <a:t>- 2.4 Rolling stock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declaration of conformity or suitability for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interoperability constituents; EC verification procedure for subsystems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INTEROPERABILITÁ </a:t>
            </a:r>
            <a:r>
              <a:rPr lang="it-IT" sz="2000" dirty="0" smtClean="0"/>
              <a:t>2/2</a:t>
            </a:r>
            <a:endParaRPr lang="it-IT" sz="1600" dirty="0"/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04788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553206" y="2536225"/>
            <a:ext cx="6121467" cy="3168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M100_Prodotti </a:t>
            </a:r>
            <a:r>
              <a:rPr lang="it-IT" sz="1200" dirty="0">
                <a:solidFill>
                  <a:schemeClr val="tx1"/>
                </a:solidFill>
              </a:rPr>
              <a:t>prefabbricati di calcestruzzo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M101_Porte </a:t>
            </a:r>
            <a:r>
              <a:rPr lang="it-IT" sz="1200" dirty="0">
                <a:solidFill>
                  <a:schemeClr val="tx1"/>
                </a:solidFill>
              </a:rPr>
              <a:t>e finestre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M102_Membrane</a:t>
            </a:r>
            <a:endParaRPr lang="it-IT" sz="1200" dirty="0">
              <a:solidFill>
                <a:schemeClr val="tx1"/>
              </a:solidFill>
            </a:endParaRP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M107_Geotessili </a:t>
            </a:r>
            <a:endParaRPr lang="it-IT" sz="1200" dirty="0">
              <a:solidFill>
                <a:schemeClr val="tx1"/>
              </a:solidFill>
            </a:endParaRP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M111_Attrezzature </a:t>
            </a:r>
            <a:r>
              <a:rPr lang="it-IT" sz="1200" dirty="0">
                <a:solidFill>
                  <a:schemeClr val="tx1"/>
                </a:solidFill>
              </a:rPr>
              <a:t>stradali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M112_Prodotti </a:t>
            </a:r>
            <a:r>
              <a:rPr lang="it-IT" sz="1200" dirty="0">
                <a:solidFill>
                  <a:schemeClr val="tx1"/>
                </a:solidFill>
              </a:rPr>
              <a:t>di legno per impiego strutturale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M113_Pannelli </a:t>
            </a:r>
            <a:r>
              <a:rPr lang="it-IT" sz="1200" dirty="0">
                <a:solidFill>
                  <a:schemeClr val="tx1"/>
                </a:solidFill>
              </a:rPr>
              <a:t>a base di legno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M120_Prodotti </a:t>
            </a:r>
            <a:r>
              <a:rPr lang="it-IT" sz="1200" dirty="0">
                <a:solidFill>
                  <a:schemeClr val="tx1"/>
                </a:solidFill>
              </a:rPr>
              <a:t>metallici per impiego strutturale e loro accessori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M125_Aggregati</a:t>
            </a:r>
            <a:endParaRPr lang="it-IT" sz="1200" dirty="0">
              <a:solidFill>
                <a:schemeClr val="tx1"/>
              </a:solidFill>
            </a:endParaRP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M124_Prodotti </a:t>
            </a:r>
            <a:r>
              <a:rPr lang="it-IT" sz="1200" dirty="0">
                <a:solidFill>
                  <a:schemeClr val="tx1"/>
                </a:solidFill>
              </a:rPr>
              <a:t>per la costruzione di strade</a:t>
            </a:r>
          </a:p>
          <a:p>
            <a:pPr marL="450850" indent="-187325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/>
                </a:solidFill>
              </a:rPr>
              <a:t>M128_Prodotti </a:t>
            </a:r>
            <a:r>
              <a:rPr lang="it-IT" sz="1200" dirty="0">
                <a:solidFill>
                  <a:schemeClr val="tx1"/>
                </a:solidFill>
              </a:rPr>
              <a:t>relativi a calcestruzzo, malta e malta per iniezione</a:t>
            </a: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0" y="1268999"/>
            <a:ext cx="6840000" cy="340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235999" y="2030209"/>
            <a:ext cx="4319999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Regolamento eu 305/2011-prodotti da costruzione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395999" y="1212304"/>
            <a:ext cx="72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 – </a:t>
            </a:r>
            <a:r>
              <a:rPr lang="it-IT" sz="1200" b="1" dirty="0" smtClean="0"/>
              <a:t>MINISTERO DELLE </a:t>
            </a:r>
            <a:r>
              <a:rPr lang="it-IT" sz="1200" b="1" dirty="0"/>
              <a:t>INFRASTRUTTURE – MINISTERO DELL’INTERNO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PRODOTTI DA COSTRUZIONE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92667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000564"/>
            <a:ext cx="6121467" cy="430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1" y="1664828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/>
              <a:t>2006/42/EC </a:t>
            </a:r>
            <a:r>
              <a:rPr lang="it-IT" sz="1100" b="1" cap="all" dirty="0" smtClean="0"/>
              <a:t>DIRETTIVA MACCHINE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727" y="1889894"/>
            <a:ext cx="6127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r>
              <a:rPr lang="it-IT" sz="1200" b="1" dirty="0" smtClean="0"/>
              <a:t>Moduli / Procedure di valutazione della conformità:</a:t>
            </a:r>
          </a:p>
          <a:p>
            <a:endParaRPr lang="it-IT" sz="1200" b="1" dirty="0" smtClean="0"/>
          </a:p>
          <a:p>
            <a:r>
              <a:rPr lang="it-IT" sz="1200" b="1" dirty="0" smtClean="0"/>
              <a:t>Allegato IX </a:t>
            </a:r>
            <a:r>
              <a:rPr lang="it-IT" sz="1200" dirty="0"/>
              <a:t>(modulo B - Esame CE del Tipo)</a:t>
            </a:r>
            <a:endParaRPr lang="it-IT" sz="1200" b="1" dirty="0" smtClean="0"/>
          </a:p>
          <a:p>
            <a:r>
              <a:rPr lang="it-IT" sz="1200" b="1" dirty="0" smtClean="0"/>
              <a:t>Allegato X </a:t>
            </a:r>
            <a:r>
              <a:rPr lang="it-IT" sz="1200" dirty="0" smtClean="0"/>
              <a:t>(modulo H – Garanzia totale di qualità)</a:t>
            </a:r>
            <a:endParaRPr lang="it-IT" sz="1200" dirty="0"/>
          </a:p>
          <a:p>
            <a:endParaRPr lang="it-IT" sz="1200" dirty="0" smtClean="0"/>
          </a:p>
          <a:p>
            <a:r>
              <a:rPr lang="it-IT" sz="1200" b="1" dirty="0" smtClean="0"/>
              <a:t>Prodotti:</a:t>
            </a:r>
          </a:p>
          <a:p>
            <a:endParaRPr lang="it-IT" sz="1200" b="1" dirty="0" smtClean="0"/>
          </a:p>
          <a:p>
            <a:r>
              <a:rPr lang="it-IT" sz="1200" b="1" dirty="0" smtClean="0"/>
              <a:t>9.</a:t>
            </a:r>
            <a:r>
              <a:rPr lang="it-IT" sz="1200" dirty="0" smtClean="0"/>
              <a:t> </a:t>
            </a:r>
            <a:r>
              <a:rPr lang="it-IT" sz="1200" dirty="0"/>
              <a:t>Presse, comprese le piegatrici, per la lavorazione a freddo dei metalli, a carico e/o scarico manuale, i cui </a:t>
            </a:r>
            <a:r>
              <a:rPr lang="it-IT" sz="1200" dirty="0" smtClean="0"/>
              <a:t>elementi mobili </a:t>
            </a:r>
            <a:r>
              <a:rPr lang="it-IT" sz="1200" dirty="0"/>
              <a:t>di lavoro possono avere una corsa superiore a 6 mm e una velocità superiore a 30 mm/s.</a:t>
            </a:r>
          </a:p>
          <a:p>
            <a:r>
              <a:rPr lang="it-IT" sz="1200" b="1" dirty="0" smtClean="0"/>
              <a:t>10.</a:t>
            </a:r>
            <a:r>
              <a:rPr lang="it-IT" sz="1200" dirty="0" smtClean="0"/>
              <a:t> </a:t>
            </a:r>
            <a:r>
              <a:rPr lang="it-IT" sz="1200" dirty="0"/>
              <a:t>Formatrici delle materie plastiche per iniezione o compressione a carico o scarico </a:t>
            </a:r>
            <a:r>
              <a:rPr lang="it-IT" sz="1200" dirty="0" smtClean="0"/>
              <a:t>manuale</a:t>
            </a:r>
          </a:p>
          <a:p>
            <a:r>
              <a:rPr lang="it-IT" sz="1200" b="1" dirty="0" smtClean="0"/>
              <a:t>11.</a:t>
            </a:r>
            <a:r>
              <a:rPr lang="it-IT" sz="1200" dirty="0" smtClean="0"/>
              <a:t> Formatrici della gomma ad iniezione o compressione, a carico o scarico manuale</a:t>
            </a:r>
          </a:p>
          <a:p>
            <a:r>
              <a:rPr lang="it-IT" sz="1200" b="1" dirty="0" smtClean="0"/>
              <a:t>13. </a:t>
            </a:r>
            <a:r>
              <a:rPr lang="it-IT" sz="1200" dirty="0" smtClean="0"/>
              <a:t>Benne di raccolta di rifiuti domestici a carico manuale dotate di un meccanismo di compressione</a:t>
            </a:r>
            <a:endParaRPr lang="it-IT" sz="1200" dirty="0"/>
          </a:p>
          <a:p>
            <a:r>
              <a:rPr lang="it-IT" sz="1200" b="1" dirty="0" smtClean="0"/>
              <a:t>16.</a:t>
            </a:r>
            <a:r>
              <a:rPr lang="it-IT" sz="1200" dirty="0" smtClean="0"/>
              <a:t> </a:t>
            </a:r>
            <a:r>
              <a:rPr lang="it-IT" sz="1200" dirty="0"/>
              <a:t>Ponti elevatori per veicoli</a:t>
            </a:r>
          </a:p>
          <a:p>
            <a:r>
              <a:rPr lang="it-IT" sz="1200" b="1" dirty="0" smtClean="0"/>
              <a:t>17.</a:t>
            </a:r>
            <a:r>
              <a:rPr lang="it-IT" sz="1200" dirty="0" smtClean="0"/>
              <a:t> </a:t>
            </a:r>
            <a:r>
              <a:rPr lang="it-IT" sz="1200" dirty="0"/>
              <a:t>Apparecchi per il sollevamento di persone o di persone e cose, con pericolo di caduta verticale superiore a 3 metri</a:t>
            </a:r>
          </a:p>
          <a:p>
            <a:r>
              <a:rPr lang="it-IT" sz="1200" b="1" dirty="0" smtClean="0"/>
              <a:t>21.</a:t>
            </a:r>
            <a:r>
              <a:rPr lang="it-IT" sz="1200" dirty="0" smtClean="0"/>
              <a:t> </a:t>
            </a:r>
            <a:r>
              <a:rPr lang="it-IT" sz="1200" dirty="0"/>
              <a:t>Blocchi logici per funzioni di </a:t>
            </a:r>
            <a:r>
              <a:rPr lang="it-IT" sz="1200" dirty="0" smtClean="0"/>
              <a:t>sicurezza</a:t>
            </a:r>
          </a:p>
          <a:p>
            <a:r>
              <a:rPr lang="it-IT" sz="1200" b="1" dirty="0" smtClean="0"/>
              <a:t>22.</a:t>
            </a:r>
            <a:r>
              <a:rPr lang="it-IT" sz="1200" dirty="0" smtClean="0"/>
              <a:t> Strutture di protezione in caso di ribaltamento (ROPS)</a:t>
            </a:r>
          </a:p>
          <a:p>
            <a:r>
              <a:rPr lang="it-IT" sz="1200" b="1" dirty="0" smtClean="0"/>
              <a:t>23. </a:t>
            </a:r>
            <a:r>
              <a:rPr lang="it-IT" sz="1200" dirty="0" smtClean="0"/>
              <a:t>Strutture di protezione contro la caduta di oggetti (FOPS)</a:t>
            </a:r>
            <a:endParaRPr lang="it-IT" sz="1200" dirty="0"/>
          </a:p>
          <a:p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917" y="2000563"/>
            <a:ext cx="4849646" cy="3815307"/>
          </a:xfrm>
          <a:prstGeom prst="rect">
            <a:avLst/>
          </a:prstGeom>
        </p:spPr>
      </p:pic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DIRETTIVA MACCHINE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06780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349000"/>
            <a:ext cx="6121467" cy="3193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002070" y="1889894"/>
            <a:ext cx="5319829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cap="all" dirty="0" smtClean="0"/>
          </a:p>
          <a:p>
            <a:pPr algn="ctr"/>
            <a:r>
              <a:rPr lang="it-IT" sz="1100" b="1" cap="all" dirty="0" smtClean="0"/>
              <a:t>2010/35/EU </a:t>
            </a:r>
            <a:r>
              <a:rPr lang="it-IT" sz="1100" b="1" cap="all" dirty="0"/>
              <a:t>(TPED) </a:t>
            </a:r>
          </a:p>
          <a:p>
            <a:pPr algn="ctr"/>
            <a:r>
              <a:rPr lang="it-IT" sz="1100" b="1" cap="all" dirty="0" smtClean="0"/>
              <a:t>DIRETTIVA Attrezzature </a:t>
            </a:r>
            <a:r>
              <a:rPr lang="it-IT" sz="1100" b="1" cap="all" dirty="0"/>
              <a:t>a </a:t>
            </a:r>
            <a:r>
              <a:rPr lang="it-IT" sz="1100" b="1" cap="all" dirty="0" smtClean="0"/>
              <a:t>Pressione TRASPORTABILE</a:t>
            </a:r>
            <a:endParaRPr lang="it-IT" sz="1100" b="1" cap="all" dirty="0"/>
          </a:p>
          <a:p>
            <a:pPr algn="ctr"/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delle Infrastrutture e Trasporti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2699178"/>
            <a:ext cx="468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Prodotti:</a:t>
            </a:r>
          </a:p>
          <a:p>
            <a:r>
              <a:rPr lang="it-IT" sz="1200" dirty="0"/>
              <a:t>- tutte le attrezzature di cui all’art. 1 della Direttiva e alle definizioni del comma 1 dell’art. 2.</a:t>
            </a:r>
          </a:p>
          <a:p>
            <a:r>
              <a:rPr lang="it-IT" sz="1200" dirty="0"/>
              <a:t>- tutti i recipienti a pressione, incluse le cartucce di gas, i loro rubinetti ed altri accessori se presenti.</a:t>
            </a:r>
          </a:p>
          <a:p>
            <a:r>
              <a:rPr lang="it-IT" sz="1200" dirty="0" smtClean="0"/>
              <a:t>- le </a:t>
            </a:r>
            <a:r>
              <a:rPr lang="it-IT" sz="1200" dirty="0"/>
              <a:t>cisterne, i veicoli/vagoni batteria, i contenitori per gas a elementi multipli (MEGC) i loro rubinetti ed altri accessori se </a:t>
            </a:r>
            <a:r>
              <a:rPr lang="it-IT" sz="1200" dirty="0" smtClean="0"/>
              <a:t>presenti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200" b="1" dirty="0"/>
              <a:t>Moduli di Valutazione: </a:t>
            </a:r>
            <a:endParaRPr lang="it-IT" sz="1200" b="1" dirty="0" smtClean="0"/>
          </a:p>
          <a:p>
            <a:r>
              <a:rPr lang="it-IT" sz="1200" dirty="0"/>
              <a:t>Valutazione di Conformità – Ispezione Periodica – Ispezione Intermedia – Verifica Straordinaria – Sorveglianza del Servizio Interno di Ispezione – Rivalutazione della Conformità.</a:t>
            </a:r>
            <a:endParaRPr lang="it-IT" sz="1200" b="1" dirty="0"/>
          </a:p>
        </p:txBody>
      </p:sp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T-PED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6010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287968"/>
            <a:ext cx="6121467" cy="4255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72345" y="1889894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2014/34/EU Direttiva ATEX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9836" y="2309896"/>
            <a:ext cx="61273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Moduli / Procedure di valutazione della conformità: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III </a:t>
            </a:r>
            <a:r>
              <a:rPr lang="it-IT" sz="1200" dirty="0"/>
              <a:t>(modulo B - Esame </a:t>
            </a:r>
            <a:r>
              <a:rPr lang="it-IT" sz="1200" dirty="0" smtClean="0"/>
              <a:t>UE </a:t>
            </a:r>
            <a:r>
              <a:rPr lang="it-IT" sz="1200" dirty="0"/>
              <a:t>del Tipo)</a:t>
            </a:r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IV </a:t>
            </a:r>
            <a:r>
              <a:rPr lang="it-IT" sz="1200" dirty="0" smtClean="0"/>
              <a:t>(Modulo D – Garanzia qualità del processo di produzione)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V </a:t>
            </a:r>
            <a:r>
              <a:rPr lang="it-IT" sz="1200" dirty="0" smtClean="0"/>
              <a:t>(Modulo F – Conformità al tipo con verifica su prodotto)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VI </a:t>
            </a:r>
            <a:r>
              <a:rPr lang="it-IT" sz="1200" dirty="0" smtClean="0"/>
              <a:t>(Modulo C1 – Conformità al Tipo con Prove sotto Controllo ufficiale)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VII </a:t>
            </a:r>
            <a:r>
              <a:rPr lang="it-IT" sz="1200" dirty="0" smtClean="0"/>
              <a:t>(Modulo E – Garanzia Qualità del prodotto)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IX </a:t>
            </a:r>
            <a:r>
              <a:rPr lang="it-IT" sz="1200" dirty="0" smtClean="0"/>
              <a:t>(Modulo G – Verifica sull’Unità)</a:t>
            </a:r>
          </a:p>
          <a:p>
            <a:pPr>
              <a:lnSpc>
                <a:spcPct val="150000"/>
              </a:lnSpc>
            </a:pPr>
            <a:r>
              <a:rPr lang="it-IT" sz="1200" dirty="0" smtClean="0"/>
              <a:t>Ricevimento del Fascicolo tecnico Art.13 comma 1 punto b) sottopunto ii)</a:t>
            </a:r>
            <a:endParaRPr lang="it-IT" sz="1200" dirty="0"/>
          </a:p>
          <a:p>
            <a:endParaRPr lang="it-IT" sz="1200" dirty="0" smtClean="0"/>
          </a:p>
          <a:p>
            <a:r>
              <a:rPr lang="it-IT" sz="1200" b="1" dirty="0" smtClean="0"/>
              <a:t>Prodotti:</a:t>
            </a:r>
          </a:p>
          <a:p>
            <a:endParaRPr lang="it-IT" sz="1200" b="1" dirty="0"/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it-IT" sz="1200" b="1" dirty="0" smtClean="0"/>
              <a:t>Gruppi di Apparecchi I Categoria M1 e M2 (Gas e Polveri)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it-IT" sz="1200" b="1" dirty="0" smtClean="0"/>
              <a:t>Gruppo di Apparecchi II, Categoria 1, 2 e 3 (Gas e Polveri)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it-IT" sz="1200" b="1" dirty="0" smtClean="0"/>
              <a:t>Apparecchi elettrici  e non elettrici – Dispositivi di sicurezza, di controllo e di regolazione – Componenti – Sistemi di protezione</a:t>
            </a:r>
          </a:p>
          <a:p>
            <a:endParaRPr lang="it-IT" sz="1200" b="1" dirty="0" smtClean="0"/>
          </a:p>
          <a:p>
            <a:endParaRPr lang="it-IT" sz="1200" dirty="0"/>
          </a:p>
        </p:txBody>
      </p:sp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ATEX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0356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21727" y="2115991"/>
            <a:ext cx="6121467" cy="4543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1" y="1664828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/>
              <a:t>2014/33/EU </a:t>
            </a:r>
            <a:r>
              <a:rPr lang="it-IT" sz="1100" b="1" cap="all" dirty="0" smtClean="0"/>
              <a:t>Direttiva ASCENSORI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375" y="2552363"/>
            <a:ext cx="63156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Allegato IV </a:t>
            </a:r>
            <a:r>
              <a:rPr lang="it-IT" sz="1200" dirty="0"/>
              <a:t>- (</a:t>
            </a:r>
            <a:r>
              <a:rPr lang="it-IT" sz="1200" b="1" dirty="0"/>
              <a:t>Modulo B</a:t>
            </a:r>
            <a:r>
              <a:rPr lang="it-IT" sz="1200" dirty="0" smtClean="0"/>
              <a:t>)- (</a:t>
            </a:r>
            <a:r>
              <a:rPr lang="it-IT" sz="1200" b="1" dirty="0"/>
              <a:t>Parte – B</a:t>
            </a:r>
            <a:r>
              <a:rPr lang="it-IT" sz="1200" dirty="0"/>
              <a:t>) Esame UE del tipo di </a:t>
            </a:r>
            <a:r>
              <a:rPr lang="it-IT" sz="1200" dirty="0" smtClean="0"/>
              <a:t>ascensori: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smtClean="0"/>
              <a:t>Allegato </a:t>
            </a:r>
            <a:r>
              <a:rPr lang="it-IT" sz="1200" b="1" dirty="0"/>
              <a:t>V </a:t>
            </a:r>
            <a:r>
              <a:rPr lang="it-IT" sz="1200" b="1" dirty="0" smtClean="0"/>
              <a:t>- </a:t>
            </a:r>
            <a:r>
              <a:rPr lang="it-IT" sz="1200" dirty="0" smtClean="0"/>
              <a:t>Esame </a:t>
            </a:r>
            <a:r>
              <a:rPr lang="it-IT" sz="1200" dirty="0"/>
              <a:t>finale degli ascensori;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smtClean="0"/>
              <a:t>Allegato </a:t>
            </a:r>
            <a:r>
              <a:rPr lang="it-IT" sz="1200" b="1" dirty="0"/>
              <a:t>VIII -(Modulo G</a:t>
            </a:r>
            <a:r>
              <a:rPr lang="it-IT" sz="1200" dirty="0"/>
              <a:t>)- Conformità basata sulla verifica dell’unità</a:t>
            </a:r>
          </a:p>
          <a:p>
            <a:pPr>
              <a:lnSpc>
                <a:spcPct val="150000"/>
              </a:lnSpc>
            </a:pPr>
            <a:r>
              <a:rPr lang="it-IT" sz="1200" dirty="0" smtClean="0"/>
              <a:t>per </a:t>
            </a:r>
            <a:r>
              <a:rPr lang="it-IT" sz="1200" dirty="0"/>
              <a:t>gli ascensori;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smtClean="0"/>
              <a:t>Allegato </a:t>
            </a:r>
            <a:r>
              <a:rPr lang="it-IT" sz="1200" b="1" dirty="0"/>
              <a:t>X </a:t>
            </a:r>
            <a:r>
              <a:rPr lang="it-IT" sz="1200" dirty="0"/>
              <a:t>- (</a:t>
            </a:r>
            <a:r>
              <a:rPr lang="it-IT" sz="1200" b="1" dirty="0"/>
              <a:t>Modulo E</a:t>
            </a:r>
            <a:r>
              <a:rPr lang="it-IT" sz="1200" dirty="0"/>
              <a:t>)- Conformità basata sulla garanzia della qualità</a:t>
            </a:r>
          </a:p>
          <a:p>
            <a:pPr>
              <a:lnSpc>
                <a:spcPct val="150000"/>
              </a:lnSpc>
            </a:pPr>
            <a:r>
              <a:rPr lang="it-IT" sz="1200" dirty="0"/>
              <a:t>del prodotto degli ascensori;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smtClean="0"/>
              <a:t>Allegato </a:t>
            </a:r>
            <a:r>
              <a:rPr lang="it-IT" sz="1200" b="1" dirty="0"/>
              <a:t>XI </a:t>
            </a:r>
            <a:r>
              <a:rPr lang="it-IT" sz="1200" dirty="0"/>
              <a:t>- (</a:t>
            </a:r>
            <a:r>
              <a:rPr lang="it-IT" sz="1200" b="1" dirty="0"/>
              <a:t>Modulo H1)</a:t>
            </a:r>
            <a:r>
              <a:rPr lang="it-IT" sz="1200" dirty="0"/>
              <a:t>- Conformità basata sulla garanzia totale di</a:t>
            </a:r>
          </a:p>
          <a:p>
            <a:pPr>
              <a:lnSpc>
                <a:spcPct val="150000"/>
              </a:lnSpc>
            </a:pPr>
            <a:r>
              <a:rPr lang="it-IT" sz="1200" dirty="0"/>
              <a:t>qualità più esame del progetto per gli ascensori;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smtClean="0"/>
              <a:t>Allegato </a:t>
            </a:r>
            <a:r>
              <a:rPr lang="it-IT" sz="1200" b="1" dirty="0"/>
              <a:t>XII </a:t>
            </a:r>
            <a:r>
              <a:rPr lang="it-IT" sz="1200" dirty="0"/>
              <a:t>-(</a:t>
            </a:r>
            <a:r>
              <a:rPr lang="it-IT" sz="1200" b="1" dirty="0"/>
              <a:t>Modulo D</a:t>
            </a:r>
            <a:r>
              <a:rPr lang="it-IT" sz="1200" dirty="0"/>
              <a:t>)- Conformità al tipo basata sulla garanzia della</a:t>
            </a:r>
          </a:p>
          <a:p>
            <a:pPr>
              <a:lnSpc>
                <a:spcPct val="150000"/>
              </a:lnSpc>
            </a:pPr>
            <a:r>
              <a:rPr lang="it-IT" sz="1200" dirty="0"/>
              <a:t>qualità della produzione degli ascensori</a:t>
            </a:r>
            <a:r>
              <a:rPr lang="it-IT" sz="1200" dirty="0" smtClean="0"/>
              <a:t>;</a:t>
            </a:r>
          </a:p>
          <a:p>
            <a:pPr>
              <a:lnSpc>
                <a:spcPct val="150000"/>
              </a:lnSpc>
            </a:pPr>
            <a:endParaRPr lang="it-IT" sz="1200" dirty="0"/>
          </a:p>
          <a:p>
            <a:r>
              <a:rPr lang="it-IT" sz="1200" dirty="0" smtClean="0"/>
              <a:t>a) </a:t>
            </a:r>
            <a:r>
              <a:rPr lang="it-IT" sz="1200" b="1" dirty="0" smtClean="0"/>
              <a:t>Verifiche </a:t>
            </a:r>
            <a:r>
              <a:rPr lang="it-IT" sz="1200" b="1" dirty="0"/>
              <a:t>Periodiche e Straordinarie </a:t>
            </a:r>
            <a:r>
              <a:rPr lang="it-IT" sz="1200" dirty="0"/>
              <a:t>in conformità a quanto previsto dagli </a:t>
            </a:r>
            <a:r>
              <a:rPr lang="it-IT" sz="1200" b="1" dirty="0"/>
              <a:t>artt. 13 e 14 del DPR 162/99 e s.m.i</a:t>
            </a:r>
            <a:r>
              <a:rPr lang="it-IT" sz="1200" b="1" dirty="0" smtClean="0"/>
              <a:t>.</a:t>
            </a:r>
          </a:p>
          <a:p>
            <a:r>
              <a:rPr lang="it-IT" sz="1200" dirty="0" smtClean="0"/>
              <a:t>b) Certificazioni </a:t>
            </a:r>
            <a:r>
              <a:rPr lang="it-IT" sz="1200" dirty="0"/>
              <a:t>rilasciate ai sensi del comma 1, lettera a), del </a:t>
            </a:r>
            <a:r>
              <a:rPr lang="it-IT" sz="1200" b="1" dirty="0"/>
              <a:t>DPR 8/2015 (rif. “Impianti in Deroga”)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203" y="2076672"/>
            <a:ext cx="4338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TimesNewRoman"/>
              </a:rPr>
              <a:t>Allegati </a:t>
            </a:r>
            <a:r>
              <a:rPr lang="it-IT" sz="1400" b="1" dirty="0">
                <a:latin typeface="TimesNewRoman"/>
              </a:rPr>
              <a:t>e moduli di valutazione della </a:t>
            </a:r>
            <a:r>
              <a:rPr lang="it-IT" sz="1400" b="1" dirty="0" smtClean="0">
                <a:latin typeface="TimesNewRoman"/>
              </a:rPr>
              <a:t>conformità:</a:t>
            </a:r>
            <a:endParaRPr lang="it-IT" sz="1400" b="1" dirty="0"/>
          </a:p>
        </p:txBody>
      </p:sp>
      <p:sp>
        <p:nvSpPr>
          <p:cNvPr id="24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ASCENSORI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5090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01252" y="2000564"/>
            <a:ext cx="6121467" cy="4541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1" y="1664828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/>
              <a:t>Direttiva 2014/68/UE Attrezzature a </a:t>
            </a:r>
            <a:r>
              <a:rPr lang="it-IT" sz="1100" b="1" cap="all" dirty="0" smtClean="0"/>
              <a:t>Pressione (PED)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0063" y="1832695"/>
            <a:ext cx="6154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r>
              <a:rPr lang="it-IT" sz="1200" b="1" dirty="0" smtClean="0"/>
              <a:t>Moduli </a:t>
            </a:r>
            <a:r>
              <a:rPr lang="it-IT" sz="1200" b="1" dirty="0"/>
              <a:t>/ Procedure di Valutazione della Conformità</a:t>
            </a:r>
            <a:r>
              <a:rPr lang="it-IT" sz="1200" b="1" dirty="0" smtClean="0"/>
              <a:t>:</a:t>
            </a:r>
          </a:p>
          <a:p>
            <a:endParaRPr lang="it-IT" sz="1200" b="1" dirty="0" smtClean="0"/>
          </a:p>
          <a:p>
            <a:r>
              <a:rPr lang="it-IT" sz="1200" dirty="0" smtClean="0"/>
              <a:t> </a:t>
            </a:r>
            <a:r>
              <a:rPr lang="it-IT" sz="1200" b="1" dirty="0"/>
              <a:t>Allegato III — Modulo A2 </a:t>
            </a:r>
            <a:r>
              <a:rPr lang="it-IT" sz="1200" dirty="0"/>
              <a:t>(Controllo interno della produzione unito a controlli ufficiali delle attrezzature a pressione effettuati a intervalli casuali)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B </a:t>
            </a:r>
            <a:r>
              <a:rPr lang="it-IT" sz="1200" dirty="0"/>
              <a:t>(Esame UE del tipo — tipo di produzione)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B </a:t>
            </a:r>
            <a:r>
              <a:rPr lang="it-IT" sz="1200" dirty="0"/>
              <a:t>(Esame UE del tipo — tipo di progetto)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C2 </a:t>
            </a:r>
            <a:r>
              <a:rPr lang="it-IT" sz="1200" dirty="0"/>
              <a:t>(Conformità al tipo basata sul controllo interno della produzione unito a prove delle attrezzature a pressione sotto controllo ufficiale effettuate a intervalli casuali)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D </a:t>
            </a:r>
            <a:r>
              <a:rPr lang="it-IT" sz="1200" dirty="0"/>
              <a:t>(Conformità al tipo basata sulla garanzia della qualità del processo di produzione</a:t>
            </a:r>
            <a:r>
              <a:rPr lang="it-IT" sz="1200" dirty="0" smtClean="0"/>
              <a:t>)</a:t>
            </a:r>
          </a:p>
          <a:p>
            <a:r>
              <a:rPr lang="it-IT" sz="1200" dirty="0" smtClean="0"/>
              <a:t> </a:t>
            </a:r>
            <a:r>
              <a:rPr lang="it-IT" sz="1200" b="1" dirty="0"/>
              <a:t>Allegato III — Modulo D1 </a:t>
            </a:r>
            <a:r>
              <a:rPr lang="it-IT" sz="1200" dirty="0"/>
              <a:t>(Garanzia della qualità del processo di produzione)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E </a:t>
            </a:r>
            <a:r>
              <a:rPr lang="it-IT" sz="1200" dirty="0"/>
              <a:t>(Conformità al tipo basata sulla garanzia della qualità delle attrezzature a pressione)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E1 </a:t>
            </a:r>
            <a:r>
              <a:rPr lang="it-IT" sz="1200" dirty="0"/>
              <a:t>(Garanzia della qualità dell’ispezione e della prova delle attrezzature a pressione finite)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F </a:t>
            </a:r>
            <a:r>
              <a:rPr lang="it-IT" sz="1200" dirty="0"/>
              <a:t>(Conformità al tipo basata sulla verifica delle attrezzature a pressione</a:t>
            </a:r>
            <a:r>
              <a:rPr lang="it-IT" sz="1200" dirty="0" smtClean="0"/>
              <a:t>)</a:t>
            </a:r>
          </a:p>
          <a:p>
            <a:r>
              <a:rPr lang="it-IT" sz="1200" dirty="0" smtClean="0"/>
              <a:t> </a:t>
            </a:r>
            <a:r>
              <a:rPr lang="it-IT" sz="1200" b="1" dirty="0"/>
              <a:t>Allegato III — Modulo G </a:t>
            </a:r>
            <a:r>
              <a:rPr lang="it-IT" sz="1200" dirty="0"/>
              <a:t>(Conformità basata sulla verifica dell’unità) </a:t>
            </a:r>
            <a:endParaRPr lang="it-IT" sz="1200" dirty="0" smtClean="0"/>
          </a:p>
          <a:p>
            <a:r>
              <a:rPr lang="it-IT" sz="1200" b="1" dirty="0" smtClean="0"/>
              <a:t>Allegato </a:t>
            </a:r>
            <a:r>
              <a:rPr lang="it-IT" sz="1200" b="1" dirty="0"/>
              <a:t>III — Modulo H </a:t>
            </a:r>
            <a:r>
              <a:rPr lang="it-IT" sz="1200" dirty="0"/>
              <a:t>(Conformità basata sulla garanzia totale di qualità</a:t>
            </a:r>
            <a:r>
              <a:rPr lang="it-IT" sz="1200" dirty="0" smtClean="0"/>
              <a:t>)</a:t>
            </a:r>
          </a:p>
          <a:p>
            <a:r>
              <a:rPr lang="it-IT" sz="1200" dirty="0" smtClean="0"/>
              <a:t> </a:t>
            </a:r>
            <a:r>
              <a:rPr lang="it-IT" sz="1200" b="1" dirty="0"/>
              <a:t>Allegato III — Modulo H1 </a:t>
            </a:r>
            <a:r>
              <a:rPr lang="it-IT" sz="1200" dirty="0"/>
              <a:t>(Conformità basata sulla garanzia totale di qualità con controllo della progettazione) </a:t>
            </a:r>
            <a:endParaRPr lang="it-IT" sz="1200" dirty="0" smtClean="0"/>
          </a:p>
          <a:p>
            <a:endParaRPr lang="it-IT" sz="1200" dirty="0"/>
          </a:p>
          <a:p>
            <a:r>
              <a:rPr lang="it-IT" sz="1200" b="1" dirty="0"/>
              <a:t>Prodotti</a:t>
            </a:r>
            <a:r>
              <a:rPr lang="it-IT" sz="1200" dirty="0"/>
              <a:t>: Attrezzature a </a:t>
            </a:r>
            <a:r>
              <a:rPr lang="it-IT" sz="1200" dirty="0" smtClean="0"/>
              <a:t>Pressione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PED</a:t>
            </a:r>
            <a:r>
              <a:rPr lang="it-IT" sz="2000" dirty="0" smtClean="0"/>
              <a:t>1/2</a:t>
            </a:r>
            <a:endParaRPr lang="it-IT" sz="1600" dirty="0"/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5241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4" y="2870074"/>
            <a:ext cx="6065478" cy="3812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50039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397030" y="1269000"/>
            <a:ext cx="347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SGQ (Sistemi gestione qualità)</a:t>
            </a: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629000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176" y="2862225"/>
            <a:ext cx="6154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it-IT" sz="1200" b="1" dirty="0" smtClean="0"/>
              <a:t>Certificazione </a:t>
            </a:r>
            <a:r>
              <a:rPr lang="it-IT" sz="1200" b="1" dirty="0"/>
              <a:t>di sistemi di gestione per la qualità </a:t>
            </a:r>
            <a:r>
              <a:rPr lang="it-IT" sz="1200" b="1" dirty="0" smtClean="0"/>
              <a:t>in conformità </a:t>
            </a:r>
            <a:r>
              <a:rPr lang="it-IT" sz="1200" b="1" dirty="0"/>
              <a:t>alla </a:t>
            </a:r>
            <a:r>
              <a:rPr lang="it-IT" sz="1200" b="1" dirty="0" smtClean="0"/>
              <a:t>norma: UNI </a:t>
            </a:r>
            <a:r>
              <a:rPr lang="it-IT" sz="1200" b="1" dirty="0"/>
              <a:t>EN ISO 9001:2015</a:t>
            </a:r>
          </a:p>
          <a:p>
            <a:pPr marL="87313" indent="-87313"/>
            <a:r>
              <a:rPr lang="it-IT" sz="1200" dirty="0" smtClean="0"/>
              <a:t>Settori </a:t>
            </a:r>
            <a:r>
              <a:rPr lang="it-IT" sz="1200" dirty="0"/>
              <a:t>di accreditamento</a:t>
            </a:r>
            <a:r>
              <a:rPr lang="it-IT" sz="1200" dirty="0" smtClean="0"/>
              <a:t>: 01 02 03 04 05 06 07a 07b 08 09 12 13 14 15 16 17 18 19 </a:t>
            </a:r>
            <a:r>
              <a:rPr lang="it-IT" sz="1200" dirty="0" smtClean="0"/>
              <a:t>20 21 22 </a:t>
            </a:r>
            <a:r>
              <a:rPr lang="it-IT" sz="1200" dirty="0" smtClean="0"/>
              <a:t>23 24 25 26 27 28 29 30 31 32 33 34 35 36 37 38 39</a:t>
            </a:r>
          </a:p>
          <a:p>
            <a:pPr marL="87313" indent="-87313"/>
            <a:endParaRPr lang="it-IT" sz="12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la qualità </a:t>
            </a:r>
            <a:r>
              <a:rPr lang="it-IT" sz="1200" b="1" dirty="0" smtClean="0"/>
              <a:t>in conformita </a:t>
            </a:r>
            <a:r>
              <a:rPr lang="it-IT" sz="1200" b="1" dirty="0"/>
              <a:t>alle norme UNI CEI EN ISO </a:t>
            </a:r>
            <a:r>
              <a:rPr lang="it-IT" sz="1200" b="1" dirty="0" smtClean="0"/>
              <a:t>13485:2016</a:t>
            </a:r>
            <a:endParaRPr lang="it-IT" sz="1200" dirty="0" smtClean="0"/>
          </a:p>
          <a:p>
            <a:pPr marL="87313" indent="-87313"/>
            <a:r>
              <a:rPr lang="it-IT" sz="1200" dirty="0" smtClean="0"/>
              <a:t>Dispositivi medici – Categorie</a:t>
            </a:r>
            <a:r>
              <a:rPr lang="it-IT" sz="1200" dirty="0"/>
              <a:t>: </a:t>
            </a:r>
            <a:r>
              <a:rPr lang="it-IT" sz="1200" dirty="0" smtClean="0"/>
              <a:t>1.1 - 1.1.A - </a:t>
            </a:r>
            <a:r>
              <a:rPr lang="it-IT" sz="1200" dirty="0"/>
              <a:t>1.1.B </a:t>
            </a:r>
            <a:r>
              <a:rPr lang="it-IT" sz="1200" dirty="0" smtClean="0"/>
              <a:t>- 1.1.C - 1.1.D - 1.1.E -   1.2 </a:t>
            </a:r>
            <a:r>
              <a:rPr lang="it-IT" sz="1200" dirty="0"/>
              <a:t>- </a:t>
            </a:r>
            <a:r>
              <a:rPr lang="it-IT" sz="1200" dirty="0" smtClean="0"/>
              <a:t>1.2.A - 1.2.B - 1.2.C - 1.2.D - </a:t>
            </a:r>
            <a:r>
              <a:rPr lang="it-IT" sz="1200" dirty="0"/>
              <a:t>1.2.E - </a:t>
            </a:r>
            <a:r>
              <a:rPr lang="it-IT" sz="1200" dirty="0" smtClean="0"/>
              <a:t>1.4 </a:t>
            </a:r>
            <a:r>
              <a:rPr lang="it-IT" sz="1200" dirty="0"/>
              <a:t>- </a:t>
            </a:r>
            <a:r>
              <a:rPr lang="it-IT" sz="1200" dirty="0" smtClean="0"/>
              <a:t>1.4.A - </a:t>
            </a:r>
            <a:r>
              <a:rPr lang="it-IT" sz="1200" dirty="0"/>
              <a:t>1.4.B - </a:t>
            </a:r>
            <a:r>
              <a:rPr lang="it-IT" sz="1200" dirty="0" smtClean="0"/>
              <a:t>1.4.C - 1.5 - </a:t>
            </a:r>
            <a:r>
              <a:rPr lang="it-IT" sz="1200" dirty="0"/>
              <a:t>1.5.A - </a:t>
            </a:r>
            <a:r>
              <a:rPr lang="it-IT" sz="1200" dirty="0" smtClean="0"/>
              <a:t>1.5.B </a:t>
            </a:r>
            <a:r>
              <a:rPr lang="it-IT" sz="1200" dirty="0"/>
              <a:t>- </a:t>
            </a:r>
            <a:r>
              <a:rPr lang="it-IT" sz="1200" dirty="0" smtClean="0"/>
              <a:t>1.5.C </a:t>
            </a:r>
            <a:r>
              <a:rPr lang="it-IT" sz="1200" dirty="0"/>
              <a:t>- </a:t>
            </a:r>
            <a:r>
              <a:rPr lang="it-IT" sz="1200" dirty="0" smtClean="0"/>
              <a:t>1.5.D </a:t>
            </a:r>
            <a:r>
              <a:rPr lang="it-IT" sz="1200" dirty="0"/>
              <a:t>- </a:t>
            </a:r>
            <a:r>
              <a:rPr lang="it-IT" sz="1200" dirty="0" smtClean="0"/>
              <a:t>1.5.E - 1.6 - </a:t>
            </a:r>
            <a:r>
              <a:rPr lang="it-IT" sz="1200" dirty="0"/>
              <a:t>1.6.A - </a:t>
            </a:r>
            <a:r>
              <a:rPr lang="it-IT" sz="1200" dirty="0" smtClean="0"/>
              <a:t>1.6.B – 1.7 E – 1.7 F</a:t>
            </a:r>
          </a:p>
          <a:p>
            <a:pPr marL="87313" indent="-87313"/>
            <a:endParaRPr lang="it-IT" sz="12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it-IT" sz="1200" b="1" dirty="0"/>
              <a:t>Certificazíone di sistemi di gestione per la qualità </a:t>
            </a:r>
            <a:r>
              <a:rPr lang="it-IT" sz="1200" b="1" dirty="0" smtClean="0"/>
              <a:t>in conformità </a:t>
            </a:r>
            <a:r>
              <a:rPr lang="it-IT" sz="1200" b="1" dirty="0"/>
              <a:t>alla norma UNI EN ISO </a:t>
            </a:r>
            <a:r>
              <a:rPr lang="it-IT" sz="1200" b="1" dirty="0" smtClean="0"/>
              <a:t>3834:2006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it-IT" sz="1200" b="1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la qualità di società di ingegneria per verifiche della progettazione delle </a:t>
            </a:r>
            <a:r>
              <a:rPr lang="it-IT" sz="1200" b="1" dirty="0" smtClean="0"/>
              <a:t>opere </a:t>
            </a:r>
            <a:r>
              <a:rPr lang="it-IT" sz="1200" b="1" dirty="0"/>
              <a:t>ai fini della </a:t>
            </a:r>
            <a:r>
              <a:rPr lang="it-IT" sz="1200" b="1" dirty="0" smtClean="0"/>
              <a:t>validazione </a:t>
            </a:r>
            <a:r>
              <a:rPr lang="it-IT" sz="1200" b="1" dirty="0"/>
              <a:t>ai sensi del Regolamento Tecnico RT-21 (Settore EA 34</a:t>
            </a:r>
            <a:r>
              <a:rPr lang="it-IT" sz="1200" b="1" dirty="0" smtClean="0"/>
              <a:t>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it-IT" sz="1200" b="1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la qualità in conformità alla norma UNI ISO 29990:2011 - Servizi per I'apprendimento relativi all'istruzione e alla formazione non formale - Requisíti di base per i fornitori del servizio</a:t>
            </a:r>
            <a:r>
              <a:rPr lang="it-IT" sz="1200" b="1" dirty="0" smtClean="0"/>
              <a:t>.</a:t>
            </a:r>
            <a:endParaRPr lang="it-IT" sz="1200" b="1" dirty="0"/>
          </a:p>
        </p:txBody>
      </p:sp>
      <p:pic>
        <p:nvPicPr>
          <p:cNvPr id="26" name="Espace réservé pour une image  9">
            <a:extLst>
              <a:ext uri="{FF2B5EF4-FFF2-40B4-BE49-F238E27FC236}">
                <a16:creationId xmlns:a16="http://schemas.microsoft.com/office/drawing/2014/main" xmlns="" id="{C25B23CF-F57A-4A93-AA38-56C3E0CBA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002" y="1629000"/>
            <a:ext cx="4870562" cy="4327585"/>
          </a:xfrm>
          <a:prstGeom prst="rect">
            <a:avLst/>
          </a:prstGeom>
        </p:spPr>
      </p:pic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05923" y="82374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SGQ </a:t>
            </a:r>
            <a:r>
              <a:rPr lang="it-IT" dirty="0"/>
              <a:t>(Sistemi gestione qualità</a:t>
            </a:r>
            <a:r>
              <a:rPr lang="it-IT" dirty="0" smtClean="0"/>
              <a:t>) </a:t>
            </a:r>
            <a:r>
              <a:rPr lang="it-IT" sz="2000" dirty="0" smtClean="0"/>
              <a:t>1/2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94753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04A20F-8B39-4DCE-A278-4405BF449B5B}"/>
              </a:ext>
            </a:extLst>
          </p:cNvPr>
          <p:cNvSpPr/>
          <p:nvPr/>
        </p:nvSpPr>
        <p:spPr>
          <a:xfrm>
            <a:off x="5816172" y="1058072"/>
            <a:ext cx="559657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582368" y="2743602"/>
            <a:ext cx="6121467" cy="2961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72345" y="2240307"/>
            <a:ext cx="3780000" cy="432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cap="all" dirty="0" smtClean="0"/>
          </a:p>
          <a:p>
            <a:pPr algn="ctr"/>
            <a:r>
              <a:rPr lang="it-IT" sz="1100" b="1" cap="all" dirty="0" smtClean="0"/>
              <a:t>Direttiva </a:t>
            </a:r>
            <a:r>
              <a:rPr lang="it-IT" sz="1100" b="1" cap="all" dirty="0"/>
              <a:t>2014/68/UE Attrezzature a Pressione (PED)</a:t>
            </a:r>
          </a:p>
          <a:p>
            <a:pPr algn="ctr"/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dello Sviluppo Economico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1790" y="2884921"/>
            <a:ext cx="61549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Moduli </a:t>
            </a:r>
            <a:r>
              <a:rPr lang="it-IT" sz="1200" b="1" dirty="0"/>
              <a:t>/ Procedure di Valutazione della Conformità</a:t>
            </a:r>
            <a:r>
              <a:rPr lang="it-IT" sz="1200" b="1" dirty="0" smtClean="0"/>
              <a:t>:</a:t>
            </a:r>
          </a:p>
          <a:p>
            <a:pPr>
              <a:lnSpc>
                <a:spcPct val="150000"/>
              </a:lnSpc>
            </a:pPr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</a:t>
            </a:r>
            <a:r>
              <a:rPr lang="it-IT" sz="1200" b="1" dirty="0"/>
              <a:t>I, punto 3.1.2. </a:t>
            </a:r>
            <a:r>
              <a:rPr lang="it-IT" sz="1200" dirty="0"/>
              <a:t>— Approvazione dei metodi delle giunzioni permanenti </a:t>
            </a:r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</a:t>
            </a:r>
            <a:r>
              <a:rPr lang="it-IT" sz="1200" b="1" dirty="0"/>
              <a:t>I, punto 3.1.2. </a:t>
            </a:r>
            <a:r>
              <a:rPr lang="it-IT" sz="1200" dirty="0"/>
              <a:t>— Approvazione del personale che esegue giunzioni permanenti </a:t>
            </a:r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Allegato </a:t>
            </a:r>
            <a:r>
              <a:rPr lang="it-IT" sz="1200" b="1" dirty="0"/>
              <a:t>I, punto 3.1.3. </a:t>
            </a:r>
            <a:r>
              <a:rPr lang="it-IT" sz="1200" dirty="0"/>
              <a:t>— Entità Terza riconosciuta per l'approvazione del personale che esegue Controlli Non </a:t>
            </a:r>
            <a:r>
              <a:rPr lang="it-IT" sz="1200" dirty="0" smtClean="0"/>
              <a:t>Distruttivi</a:t>
            </a:r>
          </a:p>
          <a:p>
            <a:endParaRPr lang="it-IT" sz="1200" b="1" dirty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r>
              <a:rPr lang="it-IT" sz="1200" b="1" dirty="0"/>
              <a:t>Prodotti:</a:t>
            </a:r>
            <a:r>
              <a:rPr lang="it-IT" sz="1200" dirty="0"/>
              <a:t> Attrezzature a </a:t>
            </a:r>
            <a:r>
              <a:rPr lang="it-IT" sz="1200" dirty="0" smtClean="0"/>
              <a:t>Pressione</a:t>
            </a:r>
            <a:endParaRPr lang="it-IT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22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PED </a:t>
            </a:r>
            <a:r>
              <a:rPr lang="it-IT" sz="2000" dirty="0" smtClean="0"/>
              <a:t>2/2</a:t>
            </a:r>
            <a:endParaRPr lang="it-IT" sz="1600" dirty="0"/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01118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04A20F-8B39-4DCE-A278-4405BF449B5B}"/>
              </a:ext>
            </a:extLst>
          </p:cNvPr>
          <p:cNvSpPr/>
          <p:nvPr/>
        </p:nvSpPr>
        <p:spPr>
          <a:xfrm>
            <a:off x="5816172" y="1058072"/>
            <a:ext cx="559657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xmlns="" id="{443FDEDC-E666-4B85-8929-CA8CCA2EA7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41" y="369000"/>
            <a:ext cx="400735" cy="353934"/>
            <a:chOff x="1230" y="288"/>
            <a:chExt cx="548" cy="48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CBD4207-C2F8-463A-9EF1-5F5CC1BC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425"/>
              <a:ext cx="431" cy="347"/>
            </a:xfrm>
            <a:custGeom>
              <a:avLst/>
              <a:gdLst>
                <a:gd name="T0" fmla="*/ 431 w 431"/>
                <a:gd name="T1" fmla="*/ 0 h 347"/>
                <a:gd name="T2" fmla="*/ 431 w 431"/>
                <a:gd name="T3" fmla="*/ 347 h 347"/>
                <a:gd name="T4" fmla="*/ 0 w 431"/>
                <a:gd name="T5" fmla="*/ 347 h 347"/>
                <a:gd name="T6" fmla="*/ 0 w 431"/>
                <a:gd name="T7" fmla="*/ 89 h 347"/>
                <a:gd name="T8" fmla="*/ 139 w 431"/>
                <a:gd name="T9" fmla="*/ 0 h 347"/>
                <a:gd name="T10" fmla="*/ 139 w 431"/>
                <a:gd name="T11" fmla="*/ 94 h 347"/>
                <a:gd name="T12" fmla="*/ 290 w 431"/>
                <a:gd name="T13" fmla="*/ 0 h 347"/>
                <a:gd name="T14" fmla="*/ 290 w 431"/>
                <a:gd name="T15" fmla="*/ 98 h 347"/>
                <a:gd name="T16" fmla="*/ 431 w 43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47">
                  <a:moveTo>
                    <a:pt x="431" y="0"/>
                  </a:moveTo>
                  <a:lnTo>
                    <a:pt x="431" y="347"/>
                  </a:lnTo>
                  <a:lnTo>
                    <a:pt x="0" y="347"/>
                  </a:lnTo>
                  <a:lnTo>
                    <a:pt x="0" y="89"/>
                  </a:lnTo>
                  <a:lnTo>
                    <a:pt x="139" y="0"/>
                  </a:lnTo>
                  <a:lnTo>
                    <a:pt x="139" y="94"/>
                  </a:lnTo>
                  <a:lnTo>
                    <a:pt x="290" y="0"/>
                  </a:lnTo>
                  <a:lnTo>
                    <a:pt x="290" y="98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AE07AF62-1665-4540-89DC-ED42A3E7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88"/>
              <a:ext cx="83" cy="484"/>
            </a:xfrm>
            <a:custGeom>
              <a:avLst/>
              <a:gdLst>
                <a:gd name="T0" fmla="*/ 83 w 83"/>
                <a:gd name="T1" fmla="*/ 484 h 484"/>
                <a:gd name="T2" fmla="*/ 83 w 83"/>
                <a:gd name="T3" fmla="*/ 222 h 484"/>
                <a:gd name="T4" fmla="*/ 42 w 83"/>
                <a:gd name="T5" fmla="*/ 0 h 484"/>
                <a:gd name="T6" fmla="*/ 0 w 83"/>
                <a:gd name="T7" fmla="*/ 0 h 484"/>
                <a:gd name="T8" fmla="*/ 0 w 83"/>
                <a:gd name="T9" fmla="*/ 484 h 484"/>
                <a:gd name="T10" fmla="*/ 83 w 83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84">
                  <a:moveTo>
                    <a:pt x="83" y="484"/>
                  </a:moveTo>
                  <a:lnTo>
                    <a:pt x="83" y="22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83" y="48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xmlns="" id="{3E220CC2-9E3E-4CEA-B8A4-809727D8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xmlns="" id="{E27F710C-9BB3-41DB-855D-59AF7888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430D36E8-3EF0-4C9D-A33D-42A6FE31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xmlns="" id="{60A36E9A-8FC0-42A9-A962-20AF248A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xmlns="" id="{8845D6C5-8271-4395-8B4C-91A4713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04"/>
              <a:ext cx="56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xmlns="" id="{5B74321D-0CEB-461E-8D3E-21E1B00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676"/>
              <a:ext cx="56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xmlns="" id="{A27B48BB-E5CC-427E-A759-518D4865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04"/>
              <a:ext cx="54" cy="37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xmlns="" id="{EEA6CAB4-2367-4885-9E87-D53FA78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676"/>
              <a:ext cx="54" cy="3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23146" y="2270776"/>
            <a:ext cx="6121467" cy="3434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ENTE AUTORIZZATIVO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1596000" y="1866123"/>
            <a:ext cx="3780000" cy="335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REGOLAMENTO 2016/424 CABLEWAYS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Ministero delle Infrastrutture e Trasporti</a:t>
            </a:r>
            <a:endParaRPr lang="it-IT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792" y="1889894"/>
            <a:ext cx="4849646" cy="3815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999" y="2529000"/>
            <a:ext cx="5846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Procedure di valutazione di conformità e di esame «CE» dei componenti di sicurezza Moduli B, D, F, G, H1 e dei Sottosistemi per le tipologie 1, 2, 3, 4, 5 e 6 di cui all’allegato I del regolamento (UE) 2016/424 </a:t>
            </a:r>
            <a:endParaRPr lang="it-IT" sz="1600" dirty="0"/>
          </a:p>
        </p:txBody>
      </p:sp>
      <p:sp>
        <p:nvSpPr>
          <p:cNvPr id="23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38" y="59308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CABLEWAYS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70624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7AD5D2C-9FED-4D2A-9FDA-851F36A41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6793" y="1686150"/>
            <a:ext cx="900000" cy="482850"/>
          </a:xfrm>
        </p:spPr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1F1097B-D72E-4454-8E4B-527E370B44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2" y="6079331"/>
            <a:ext cx="506185" cy="62388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06DF2F9D-9DC3-4E8D-873D-132FCD41F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/ </a:t>
            </a:r>
            <a:fld id="{3EA6A558-C4CA-4506-B5EC-E793D5AE9532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DDB7B8-7BD2-44BD-B2EA-94FDA34E0AEF}"/>
              </a:ext>
            </a:extLst>
          </p:cNvPr>
          <p:cNvSpPr/>
          <p:nvPr/>
        </p:nvSpPr>
        <p:spPr>
          <a:xfrm>
            <a:off x="12385814" y="0"/>
            <a:ext cx="1810186" cy="1089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change the image: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Delete the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Click on the image icon in the center of the block on the left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Choose your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226" y="2174663"/>
            <a:ext cx="55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ALTRE</a:t>
            </a:r>
          </a:p>
          <a:p>
            <a:r>
              <a:rPr lang="it-IT" sz="4000" b="1" cap="all" dirty="0" smtClean="0">
                <a:latin typeface="+mj-lt"/>
                <a:ea typeface="+mj-ea"/>
                <a:cs typeface="+mj-cs"/>
              </a:rPr>
              <a:t>AUTORIZZAZIONI</a:t>
            </a:r>
            <a:endParaRPr lang="it-IT" sz="4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924675" cy="6858000"/>
          </a:xfrm>
        </p:spPr>
      </p:pic>
    </p:spTree>
    <p:extLst>
      <p:ext uri="{BB962C8B-B14F-4D97-AF65-F5344CB8AC3E}">
        <p14:creationId xmlns:p14="http://schemas.microsoft.com/office/powerpoint/2010/main" val="7390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98953"/>
              </p:ext>
            </p:extLst>
          </p:nvPr>
        </p:nvGraphicFramePr>
        <p:xfrm>
          <a:off x="879471" y="368300"/>
          <a:ext cx="10949505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505"/>
                <a:gridCol w="7920000"/>
              </a:tblGrid>
              <a:tr h="32718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AUTORIZZAZIONE</a:t>
                      </a:r>
                      <a:endParaRPr lang="it-IT" sz="1600" dirty="0"/>
                    </a:p>
                  </a:txBody>
                  <a:tcPr/>
                </a:tc>
              </a:tr>
              <a:tr h="26769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ANSF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VIS</a:t>
                      </a:r>
                      <a:r>
                        <a:rPr lang="it-IT" sz="1200" dirty="0" smtClean="0"/>
                        <a:t> (Verificatori Indipendenti di Sicurezza) e </a:t>
                      </a:r>
                      <a:r>
                        <a:rPr lang="it-IT" sz="1200" b="1" dirty="0" smtClean="0"/>
                        <a:t>OIF</a:t>
                      </a:r>
                      <a:r>
                        <a:rPr lang="it-IT" sz="1200" dirty="0" smtClean="0"/>
                        <a:t> (Organismo</a:t>
                      </a:r>
                      <a:r>
                        <a:rPr lang="it-IT" sz="1200" baseline="0" dirty="0" smtClean="0"/>
                        <a:t> Indipendente Ferroviario)</a:t>
                      </a:r>
                      <a:endParaRPr lang="it-IT" sz="1200" dirty="0"/>
                    </a:p>
                  </a:txBody>
                  <a:tcPr/>
                </a:tc>
              </a:tr>
              <a:tr h="13384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</a:t>
                      </a:r>
                      <a:r>
                        <a:rPr lang="it-IT" sz="1200" baseline="0" dirty="0" smtClean="0"/>
                        <a:t> delle infrastrutture e dei trasporti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NOBO</a:t>
                      </a:r>
                      <a:r>
                        <a:rPr lang="it-IT" sz="1200" dirty="0" smtClean="0"/>
                        <a:t> (sottosistemi di natura strutturale) (Direttiva 2016/797-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Dlsg 57/2019)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Materiale Rotabile;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Infrastrutture;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Controllo-comando e segnalamento: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 smtClean="0"/>
                        <a:t>- Controllo-comando e segnalamento a terra;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 smtClean="0"/>
                        <a:t>- Controllo-comando e segnalamento di bordo;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Energia.</a:t>
                      </a:r>
                      <a:endParaRPr lang="it-IT" sz="1200" dirty="0"/>
                    </a:p>
                  </a:txBody>
                  <a:tcPr/>
                </a:tc>
              </a:tr>
              <a:tr h="1338462">
                <a:tc>
                  <a:txBody>
                    <a:bodyPr/>
                    <a:lstStyle/>
                    <a:p>
                      <a:r>
                        <a:rPr lang="it-IT" sz="1200" smtClean="0"/>
                        <a:t>Ministero</a:t>
                      </a:r>
                      <a:r>
                        <a:rPr lang="it-IT" sz="1200" baseline="0" smtClean="0"/>
                        <a:t> delle infrastrutture e dei trasporti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DEBO</a:t>
                      </a:r>
                      <a:r>
                        <a:rPr lang="it-IT" sz="1200" dirty="0" smtClean="0"/>
                        <a:t> Interaporabilità Direttiva (2016/797 Dlsg 57/2019)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Infrastrutture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Energia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Controllo-comando e segnalamento (a terra e di bordo)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Materiale rotabile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Esercizio e Gestione del traffico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Manutenzione</a:t>
                      </a:r>
                      <a:endParaRPr lang="it-IT" sz="1200" dirty="0"/>
                    </a:p>
                  </a:txBody>
                  <a:tcPr/>
                </a:tc>
              </a:tr>
              <a:tr h="624616">
                <a:tc>
                  <a:txBody>
                    <a:bodyPr/>
                    <a:lstStyle/>
                    <a:p>
                      <a:r>
                        <a:rPr lang="it-IT" sz="1200" smtClean="0"/>
                        <a:t>Ministero</a:t>
                      </a:r>
                      <a:r>
                        <a:rPr lang="it-IT" sz="1200" baseline="0" smtClean="0"/>
                        <a:t> delle infrastrutture e dei trasporti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OC-ECM (</a:t>
                      </a:r>
                      <a:r>
                        <a:rPr lang="it-IT" sz="1200" b="0" dirty="0" smtClean="0"/>
                        <a:t>Reg. UE 779/2019)</a:t>
                      </a:r>
                    </a:p>
                    <a:p>
                      <a:r>
                        <a:rPr lang="it-IT" sz="1200" dirty="0" smtClean="0"/>
                        <a:t>Certificazione dei soggetti responsabili della manutenzione dei veicoli a norma della</a:t>
                      </a:r>
                    </a:p>
                    <a:p>
                      <a:r>
                        <a:rPr lang="it-IT" sz="1200" dirty="0" smtClean="0"/>
                        <a:t>Direttiva (UE) 2016/798 sia per carri che per i veicoli diversi da carri</a:t>
                      </a:r>
                      <a:endParaRPr lang="it-IT" sz="1200" dirty="0"/>
                    </a:p>
                  </a:txBody>
                  <a:tcPr/>
                </a:tc>
              </a:tr>
              <a:tr h="240923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</a:t>
                      </a:r>
                      <a:r>
                        <a:rPr lang="it-IT" sz="1200" baseline="0" dirty="0" smtClean="0"/>
                        <a:t> delle infrastrutture e dei trasporti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ASBO </a:t>
                      </a:r>
                      <a:r>
                        <a:rPr lang="it-IT" sz="1200" b="0" dirty="0" smtClean="0"/>
                        <a:t>(Reg. 402/2013)</a:t>
                      </a:r>
                    </a:p>
                    <a:p>
                      <a:r>
                        <a:rPr lang="it-IT" sz="1200" dirty="0" smtClean="0"/>
                        <a:t>valutazione del procedimento di gestione dei rischi ai sensi del Regolamento (UE) n.402/2013 (Assesment Body – AsBo) per i sottosistemi di seguito elencati:</a:t>
                      </a:r>
                    </a:p>
                    <a:p>
                      <a:r>
                        <a:rPr lang="it-IT" sz="1200" dirty="0" smtClean="0"/>
                        <a:t>a) sottosistemi strutturali:</a:t>
                      </a:r>
                    </a:p>
                    <a:p>
                      <a:r>
                        <a:rPr lang="it-IT" sz="1200" dirty="0" smtClean="0"/>
                        <a:t> infrastrutture;</a:t>
                      </a:r>
                    </a:p>
                    <a:p>
                      <a:r>
                        <a:rPr lang="it-IT" sz="1200" dirty="0" smtClean="0"/>
                        <a:t> energia;</a:t>
                      </a:r>
                    </a:p>
                    <a:p>
                      <a:r>
                        <a:rPr lang="it-IT" sz="1200" dirty="0" smtClean="0"/>
                        <a:t> controllo-comando e segnalamento:</a:t>
                      </a:r>
                    </a:p>
                    <a:p>
                      <a:r>
                        <a:rPr lang="it-IT" sz="1200" dirty="0" smtClean="0"/>
                        <a:t>o controllo comando e segnalamento a terra;</a:t>
                      </a:r>
                    </a:p>
                    <a:p>
                      <a:r>
                        <a:rPr lang="it-IT" sz="1200" dirty="0" smtClean="0"/>
                        <a:t>o controllo comando e segnalamento di bordo;</a:t>
                      </a:r>
                    </a:p>
                    <a:p>
                      <a:r>
                        <a:rPr lang="it-IT" sz="1200" dirty="0" smtClean="0"/>
                        <a:t> materiale rotabile;</a:t>
                      </a:r>
                    </a:p>
                    <a:p>
                      <a:r>
                        <a:rPr lang="it-IT" sz="1200" dirty="0" smtClean="0"/>
                        <a:t>b)sottosistemi funzionali:</a:t>
                      </a:r>
                    </a:p>
                    <a:p>
                      <a:r>
                        <a:rPr lang="it-IT" sz="1200" dirty="0" smtClean="0"/>
                        <a:t> esercizio e gestione del traffico;</a:t>
                      </a:r>
                    </a:p>
                    <a:p>
                      <a:r>
                        <a:rPr lang="it-IT" sz="1200" dirty="0" smtClean="0"/>
                        <a:t> manutenzione;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444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997408"/>
              </p:ext>
            </p:extLst>
          </p:nvPr>
        </p:nvGraphicFramePr>
        <p:xfrm>
          <a:off x="876300" y="368300"/>
          <a:ext cx="109797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700"/>
                <a:gridCol w="7020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AUTORIZZAZIONE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delle Infrastrutture e Trasporti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Approvazione separata delle valvole </a:t>
                      </a:r>
                      <a:r>
                        <a:rPr lang="it-IT" sz="1200" dirty="0" smtClean="0"/>
                        <a:t>e altri equipaggiamenti di servizio per i quali nella tabella del punto 6.8.2,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6.1 dell’ADR è indicata una norma di riferimento destinate a cisterne per il trasporto di merci pericolose ad esclusione della classe 2 (gas)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Ministero delle Infrastrutture e Trasporti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Approvazione e mantenimento in servizio di </a:t>
                      </a:r>
                      <a:r>
                        <a:rPr lang="it-IT" sz="1200" b="1" dirty="0" smtClean="0"/>
                        <a:t>imballaggi, grandi imballaggi e contenitori intermed</a:t>
                      </a:r>
                      <a:r>
                        <a:rPr lang="it-IT" sz="1200" dirty="0" smtClean="0"/>
                        <a:t>i, sia nuovi che ricondizionati, che recano la marcatura UN, secondo le previsioni dei capitoli 6.1, 6.5 e 6.6 dell'ADR, del RID e dell'ADN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dello Sviluppo Economico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Verifiche periodiche e straordinarie su impianti elettrici (</a:t>
                      </a:r>
                      <a:r>
                        <a:rPr lang="it-IT" sz="1200" b="1" dirty="0" smtClean="0"/>
                        <a:t>DPR 462/2001-</a:t>
                      </a:r>
                      <a:r>
                        <a:rPr lang="it-IT" sz="1200" b="1" baseline="0" dirty="0" smtClean="0"/>
                        <a:t> </a:t>
                      </a:r>
                      <a:r>
                        <a:rPr lang="it-IT" sz="1200" baseline="0" dirty="0" smtClean="0"/>
                        <a:t>Aree di Abilitazione:1-2-3-4);</a:t>
                      </a:r>
                    </a:p>
                    <a:p>
                      <a:r>
                        <a:rPr lang="it-IT" sz="1200" dirty="0" smtClean="0"/>
                        <a:t>Verifiche periodiche e straordinarie su ascensori (</a:t>
                      </a:r>
                      <a:r>
                        <a:rPr lang="it-IT" sz="1200" b="1" dirty="0" smtClean="0"/>
                        <a:t>DPR 162/99</a:t>
                      </a:r>
                      <a:r>
                        <a:rPr lang="it-IT" sz="1200" dirty="0" smtClean="0"/>
                        <a:t>)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 Lavoro e delle Politiche Sociali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Verifiche periodiche</a:t>
                      </a:r>
                      <a:r>
                        <a:rPr lang="it-IT" sz="1200" baseline="0" dirty="0" smtClean="0"/>
                        <a:t> di cui all’</a:t>
                      </a:r>
                      <a:r>
                        <a:rPr lang="it-IT" sz="1200" b="1" baseline="0" dirty="0" smtClean="0"/>
                        <a:t>articolo 71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dell'Interno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Certificazione</a:t>
                      </a:r>
                      <a:r>
                        <a:rPr lang="it-IT" sz="1200" baseline="0" dirty="0" smtClean="0"/>
                        <a:t> degli </a:t>
                      </a:r>
                      <a:r>
                        <a:rPr lang="it-IT" sz="1200" b="1" baseline="0" dirty="0" smtClean="0"/>
                        <a:t>Istituti di vigilanza</a:t>
                      </a:r>
                      <a:r>
                        <a:rPr lang="it-IT" sz="1200" baseline="0" dirty="0" smtClean="0"/>
                        <a:t> – </a:t>
                      </a:r>
                      <a:r>
                        <a:rPr lang="it-IT" sz="1200" b="1" baseline="0" dirty="0" smtClean="0"/>
                        <a:t>UNI 10891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dell'Interno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Certificazione</a:t>
                      </a:r>
                      <a:r>
                        <a:rPr lang="it-IT" sz="1200" baseline="0" dirty="0" smtClean="0"/>
                        <a:t> delle centrali operative e delle centrali di telesorveglianza - </a:t>
                      </a:r>
                      <a:r>
                        <a:rPr lang="it-IT" sz="1200" b="1" baseline="0" dirty="0" smtClean="0"/>
                        <a:t>UNI 11068 / EN 50518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delle politiche Agricole Alimentari e Forestali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Controllo e certificazione ai sensi del Reg. (CE) n. 1151/2012, per le </a:t>
                      </a:r>
                      <a:r>
                        <a:rPr lang="it-IT" sz="1200" b="1" dirty="0" smtClean="0"/>
                        <a:t>DOP/IGP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Ministero dell</a:t>
                      </a:r>
                      <a:r>
                        <a:rPr lang="it-IT" sz="1200" baseline="0" dirty="0" smtClean="0"/>
                        <a:t>’ Ambiente e della tutela del territorio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Verifica delle comunicazioni</a:t>
                      </a:r>
                      <a:r>
                        <a:rPr lang="it-IT" sz="1200" baseline="0" dirty="0" smtClean="0"/>
                        <a:t> delle emissioni di </a:t>
                      </a:r>
                      <a:r>
                        <a:rPr lang="it-IT" sz="1200" b="1" baseline="0" dirty="0" smtClean="0"/>
                        <a:t>gas ad effetto serra</a:t>
                      </a:r>
                      <a:r>
                        <a:rPr lang="it-IT" sz="1200" baseline="0" dirty="0" smtClean="0"/>
                        <a:t> (art.15 direttiva 2003/87/CE e Art 4, sezione 6 DEC/RAS/074/2006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863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90185BC-1038-4B4F-A701-0B1594F6F5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244" y="3837985"/>
            <a:ext cx="6389512" cy="424732"/>
          </a:xfrm>
        </p:spPr>
        <p:txBody>
          <a:bodyPr/>
          <a:lstStyle/>
          <a:p>
            <a:r>
              <a:rPr lang="en-GB" dirty="0" smtClean="0"/>
              <a:t>www.bureauveritas.it</a:t>
            </a:r>
            <a:endParaRPr lang="en-GB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8A55B3-AFDC-4727-9409-DE53E855B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Slide / </a:t>
            </a:r>
            <a:fld id="{3EA6A558-C4CA-4506-B5EC-E793D5AE9532}" type="slidenum">
              <a:rPr lang="en-GB" smtClean="0">
                <a:solidFill>
                  <a:prstClr val="white"/>
                </a:solidFill>
              </a:rPr>
              <a:pPr/>
              <a:t>35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73DE40-5FE2-4860-99AE-BD32373BFC5A}"/>
              </a:ext>
            </a:extLst>
          </p:cNvPr>
          <p:cNvSpPr/>
          <p:nvPr/>
        </p:nvSpPr>
        <p:spPr>
          <a:xfrm>
            <a:off x="12396000" y="0"/>
            <a:ext cx="1980000" cy="1269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900" b="1" dirty="0">
                <a:solidFill>
                  <a:srgbClr val="737373"/>
                </a:solidFill>
              </a:rPr>
              <a:t>Background visual</a:t>
            </a:r>
          </a:p>
          <a:p>
            <a:endParaRPr lang="en-GB" sz="900" dirty="0">
              <a:solidFill>
                <a:srgbClr val="737373">
                  <a:lumMod val="75000"/>
                </a:srgbClr>
              </a:solidFill>
            </a:endParaRPr>
          </a:p>
          <a:p>
            <a:r>
              <a:rPr lang="en-GB" sz="900" b="1" dirty="0">
                <a:solidFill>
                  <a:srgbClr val="737373">
                    <a:lumMod val="75000"/>
                  </a:srgbClr>
                </a:solidFill>
              </a:rPr>
              <a:t>To change background visual: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37373">
                    <a:lumMod val="75000"/>
                  </a:srgbClr>
                </a:solidFill>
              </a:rPr>
              <a:t>Right click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37373">
                    <a:lumMod val="75000"/>
                  </a:srgbClr>
                </a:solidFill>
              </a:rPr>
              <a:t>Click “Format background”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37373">
                    <a:lumMod val="75000"/>
                  </a:srgbClr>
                </a:solidFill>
              </a:rPr>
              <a:t>Choose your image (Size: 1920x1080px)</a:t>
            </a:r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xmlns="" id="{9D0EAE64-CA23-4F7B-8DC6-E3740CD75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370" y="1703388"/>
            <a:ext cx="1188733" cy="14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12332" y="2809400"/>
            <a:ext cx="6106466" cy="398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29000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386144" y="1269000"/>
            <a:ext cx="347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SGQ (Sistemi gestione qualità)</a:t>
            </a: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629000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614" y="2914019"/>
            <a:ext cx="61549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Certificazione </a:t>
            </a:r>
            <a:r>
              <a:rPr lang="it-IT" sz="1200" b="1" dirty="0"/>
              <a:t>di sistemi di gestione sostenibile degli eventi in conformità alla norma UNI ISO </a:t>
            </a:r>
            <a:r>
              <a:rPr lang="it-IT" sz="1200" b="1" dirty="0" smtClean="0"/>
              <a:t>20121:2013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it-IT" sz="1200" b="1" dirty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Certificazione </a:t>
            </a:r>
            <a:r>
              <a:rPr lang="it-IT" sz="1200" b="1" dirty="0"/>
              <a:t>di sistemi di gestione per la sicurezza </a:t>
            </a:r>
            <a:r>
              <a:rPr lang="it-IT" sz="1200" b="1" dirty="0" smtClean="0"/>
              <a:t>stradale in </a:t>
            </a:r>
            <a:r>
              <a:rPr lang="it-IT" sz="1200" b="1" dirty="0"/>
              <a:t>conformità alla norma UNI ISO </a:t>
            </a:r>
            <a:r>
              <a:rPr lang="it-IT" sz="1200" b="1" dirty="0" smtClean="0"/>
              <a:t>39001:2016</a:t>
            </a:r>
          </a:p>
          <a:p>
            <a:pPr>
              <a:tabLst>
                <a:tab pos="174625" algn="l"/>
              </a:tabLst>
            </a:pPr>
            <a:endParaRPr lang="it-IT" sz="1200" b="1" dirty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ABMS </a:t>
            </a:r>
            <a:r>
              <a:rPr lang="it-IT" sz="1200" b="1" dirty="0"/>
              <a:t>- Sistemi di gestione per la prevenzione </a:t>
            </a:r>
            <a:r>
              <a:rPr lang="it-IT" sz="1200" b="1" dirty="0" smtClean="0"/>
              <a:t>della corruzione </a:t>
            </a:r>
            <a:r>
              <a:rPr lang="it-IT" sz="1200" b="1" dirty="0"/>
              <a:t>in conformità alla norma ISO </a:t>
            </a:r>
            <a:r>
              <a:rPr lang="it-IT" sz="1200" b="1" dirty="0" smtClean="0"/>
              <a:t>37001:2016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it-IT" sz="1200" b="1" dirty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Certificazione </a:t>
            </a:r>
            <a:r>
              <a:rPr lang="it-IT" sz="1200" b="1" dirty="0"/>
              <a:t>di sistemi di gestione per la qualità in conformità alla norma UNI ISO 21001:2019 - Sistemi di gestione per le organizzazioni di istruzione e </a:t>
            </a:r>
            <a:r>
              <a:rPr lang="it-IT" sz="1200" b="1" dirty="0" smtClean="0"/>
              <a:t>formazione.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it-IT" sz="1200" b="1" dirty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BCMS </a:t>
            </a:r>
            <a:r>
              <a:rPr lang="it-IT" sz="1200" b="1" dirty="0"/>
              <a:t>- Settori coperti da </a:t>
            </a:r>
            <a:r>
              <a:rPr lang="it-IT" sz="1200" b="1" dirty="0" smtClean="0"/>
              <a:t>accreditamento </a:t>
            </a:r>
            <a:r>
              <a:rPr lang="it-IT" sz="1200" b="1" dirty="0"/>
              <a:t>in conformità alla norma UNI EN ISO </a:t>
            </a:r>
            <a:r>
              <a:rPr lang="it-IT" sz="1200" b="1" dirty="0" smtClean="0"/>
              <a:t>22301:2014 e 22301:2019 F-G-H </a:t>
            </a:r>
            <a:endParaRPr lang="it-IT" sz="1200" b="1" dirty="0" smtClean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it-IT" sz="1200" b="1" dirty="0"/>
          </a:p>
          <a:p>
            <a:pPr marL="87313" indent="-87313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it-IT" sz="1200" b="1" dirty="0" smtClean="0"/>
              <a:t>Certificazione </a:t>
            </a:r>
            <a:r>
              <a:rPr lang="it-IT" sz="1200" b="1" dirty="0"/>
              <a:t>di sistemi di gestione per la sicurezza nella catena di fornitura in conformità alla norma ISO 28000:2007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it-IT" sz="1200" b="1" dirty="0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05923" y="82374"/>
            <a:ext cx="11520000" cy="11258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SGQ </a:t>
            </a:r>
            <a:r>
              <a:rPr lang="it-IT" dirty="0"/>
              <a:t>(Sistemi gestione qualità</a:t>
            </a:r>
            <a:r>
              <a:rPr lang="it-IT" dirty="0" smtClean="0"/>
              <a:t>) </a:t>
            </a:r>
            <a:r>
              <a:rPr lang="it-IT" sz="2000" dirty="0" smtClean="0"/>
              <a:t>2/2</a:t>
            </a:r>
            <a:endParaRPr lang="it-IT" sz="2000" dirty="0"/>
          </a:p>
        </p:txBody>
      </p:sp>
      <p:pic>
        <p:nvPicPr>
          <p:cNvPr id="22" name="Espace réservé pour une image  9">
            <a:extLst>
              <a:ext uri="{FF2B5EF4-FFF2-40B4-BE49-F238E27FC236}">
                <a16:creationId xmlns:a16="http://schemas.microsoft.com/office/drawing/2014/main" xmlns="" id="{C25B23CF-F57A-4A93-AA38-56C3E0CBA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002" y="1629000"/>
            <a:ext cx="4870562" cy="43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19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54935" cy="2970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395989" y="1248568"/>
            <a:ext cx="360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SSI </a:t>
            </a:r>
            <a:r>
              <a:rPr lang="it-IT" sz="1200" b="1" dirty="0" smtClean="0"/>
              <a:t>(Sistemi </a:t>
            </a:r>
            <a:r>
              <a:rPr lang="it-IT" sz="1200" b="1" dirty="0"/>
              <a:t>Gestione Sicurezza </a:t>
            </a:r>
            <a:r>
              <a:rPr lang="it-IT" sz="1200" b="1" dirty="0" smtClean="0"/>
              <a:t>Informazione)</a:t>
            </a:r>
            <a:endParaRPr lang="it-IT" sz="1200" b="1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629000"/>
            <a:ext cx="33822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i-FI" sz="1100" b="1" dirty="0"/>
              <a:t>UNI CEI EN ISO/IEC 17021-1:2015 ISO/IEC 27006:2015</a:t>
            </a:r>
            <a:endParaRPr lang="it-IT" sz="1100" b="1" dirty="0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N. 013G</a:t>
            </a:r>
            <a:endParaRPr lang="it-IT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727" y="3278046"/>
            <a:ext cx="6154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per la sicurezza delle informazioni in conformità alla norma: </a:t>
            </a:r>
            <a:endParaRPr lang="it-IT" sz="1200" b="1" dirty="0" smtClean="0"/>
          </a:p>
          <a:p>
            <a:endParaRPr lang="it-IT" sz="1200" b="1" dirty="0"/>
          </a:p>
          <a:p>
            <a:pPr marL="285750" indent="-111125">
              <a:buFontTx/>
              <a:buChar char="-"/>
            </a:pPr>
            <a:r>
              <a:rPr lang="it-IT" sz="1200" b="1" dirty="0" smtClean="0"/>
              <a:t>UNI </a:t>
            </a:r>
            <a:r>
              <a:rPr lang="it-IT" sz="1200" b="1" dirty="0"/>
              <a:t>CEI EN ISO/IEC 27001:2017</a:t>
            </a:r>
            <a:r>
              <a:rPr lang="it-IT" sz="1200" b="1" dirty="0" smtClean="0"/>
              <a:t>;</a:t>
            </a:r>
          </a:p>
          <a:p>
            <a:pPr marL="285750" indent="-111125">
              <a:buFontTx/>
              <a:buChar char="-"/>
            </a:pPr>
            <a:endParaRPr lang="it-IT" sz="1200" b="1" dirty="0" smtClean="0"/>
          </a:p>
          <a:p>
            <a:pPr marL="285750" indent="-111125">
              <a:buFontTx/>
              <a:buChar char="-"/>
            </a:pPr>
            <a:r>
              <a:rPr lang="it-IT" sz="1200" b="1" dirty="0" smtClean="0"/>
              <a:t>UNI </a:t>
            </a:r>
            <a:r>
              <a:rPr lang="it-IT" sz="1200" b="1" dirty="0"/>
              <a:t>CEI EN ISO/IEC 27001:2017 </a:t>
            </a:r>
            <a:r>
              <a:rPr lang="it-IT" sz="1200" dirty="0"/>
              <a:t>con integrazione delle linee guida </a:t>
            </a:r>
            <a:r>
              <a:rPr lang="it-IT" sz="1200" dirty="0" smtClean="0"/>
              <a:t>ISO/IEC </a:t>
            </a:r>
            <a:r>
              <a:rPr lang="it-IT" sz="1200" dirty="0"/>
              <a:t>della serie ISO/IEC 27000 “Information </a:t>
            </a:r>
            <a:r>
              <a:rPr lang="it-IT" sz="1200" dirty="0" smtClean="0"/>
              <a:t>Technology:</a:t>
            </a:r>
            <a:r>
              <a:rPr lang="it-IT" sz="1200" b="1" dirty="0" smtClean="0"/>
              <a:t> scopo flessibile</a:t>
            </a:r>
            <a:endParaRPr lang="it-IT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85" y="1449000"/>
            <a:ext cx="4870800" cy="4392000"/>
          </a:xfrm>
          <a:prstGeom prst="rect">
            <a:avLst/>
          </a:prstGeom>
        </p:spPr>
      </p:pic>
      <p:grpSp>
        <p:nvGrpSpPr>
          <p:cNvPr id="32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69257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SSI </a:t>
            </a:r>
            <a:r>
              <a:rPr lang="it-IT" dirty="0"/>
              <a:t>(Sistemi gestione </a:t>
            </a:r>
            <a:r>
              <a:rPr lang="it-IT" dirty="0" smtClean="0"/>
              <a:t>SIC. INFORMAZIONE)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1717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59614" y="2991591"/>
            <a:ext cx="6121467" cy="2669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SGA (Sistemi gestione ambiente)</a:t>
            </a: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705202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N.008D</a:t>
            </a:r>
            <a:endParaRPr lang="it-IT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9451" y="3269679"/>
            <a:ext cx="615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ambientale in conformità alla norma</a:t>
            </a:r>
            <a:r>
              <a:rPr lang="it-IT" sz="1200" b="1" dirty="0" smtClean="0"/>
              <a:t>:</a:t>
            </a:r>
          </a:p>
          <a:p>
            <a:r>
              <a:rPr lang="it-IT" sz="1200" b="1" dirty="0" smtClean="0"/>
              <a:t> </a:t>
            </a:r>
            <a:endParaRPr lang="it-IT" sz="1200" b="1" dirty="0"/>
          </a:p>
          <a:p>
            <a:pPr marL="171450" indent="-171450">
              <a:buFontTx/>
              <a:buChar char="-"/>
            </a:pPr>
            <a:r>
              <a:rPr lang="it-IT" sz="1200" b="1" dirty="0" smtClean="0"/>
              <a:t>UNI </a:t>
            </a:r>
            <a:r>
              <a:rPr lang="it-IT" sz="1200" b="1" dirty="0"/>
              <a:t>EN ISO 14001:2015 nei seguenti settori di accreditamento</a:t>
            </a:r>
            <a:r>
              <a:rPr lang="it-IT" sz="1200" b="1" dirty="0" smtClean="0"/>
              <a:t>:</a:t>
            </a:r>
          </a:p>
          <a:p>
            <a:r>
              <a:rPr lang="pt-BR" sz="1200" b="1" dirty="0" smtClean="0"/>
              <a:t>01, 02</a:t>
            </a:r>
            <a:r>
              <a:rPr lang="pt-BR" sz="1200" b="1" dirty="0"/>
              <a:t>, 03, 04, 05, 06, </a:t>
            </a:r>
            <a:r>
              <a:rPr lang="pt-BR" sz="1200" b="1" dirty="0" smtClean="0"/>
              <a:t>07, 08</a:t>
            </a:r>
            <a:r>
              <a:rPr lang="pt-BR" sz="1200" b="1" dirty="0"/>
              <a:t>, 09, 12, 13, 14</a:t>
            </a:r>
            <a:r>
              <a:rPr lang="pt-BR" sz="1200" b="1" dirty="0" smtClean="0"/>
              <a:t>, 15, 16, </a:t>
            </a:r>
            <a:r>
              <a:rPr lang="pt-BR" sz="1200" b="1" dirty="0"/>
              <a:t>17a, 17b, 18, </a:t>
            </a:r>
            <a:r>
              <a:rPr lang="pt-BR" sz="1200" b="1" dirty="0" smtClean="0"/>
              <a:t>19, 20, 21, 22, 23, </a:t>
            </a:r>
            <a:r>
              <a:rPr lang="pt-BR" sz="1200" b="1" dirty="0"/>
              <a:t>24, 25, 26, </a:t>
            </a:r>
            <a:r>
              <a:rPr lang="pt-BR" sz="1200" b="1" dirty="0" smtClean="0"/>
              <a:t>27, 28, </a:t>
            </a:r>
            <a:r>
              <a:rPr lang="pt-BR" sz="1200" b="1" dirty="0"/>
              <a:t>29, </a:t>
            </a:r>
            <a:r>
              <a:rPr lang="pt-BR" sz="1200" b="1" dirty="0" smtClean="0"/>
              <a:t>30, 31, 32, 33, 34, 35, </a:t>
            </a:r>
            <a:r>
              <a:rPr lang="pt-BR" sz="1200" b="1" dirty="0"/>
              <a:t>36, 37, 38, </a:t>
            </a:r>
            <a:r>
              <a:rPr lang="pt-BR" sz="1200" b="1" dirty="0" smtClean="0"/>
              <a:t>39</a:t>
            </a:r>
            <a:r>
              <a:rPr lang="it-IT" sz="1200" b="1" dirty="0" smtClean="0"/>
              <a:t>.</a:t>
            </a:r>
            <a:endParaRPr lang="it-IT" sz="1200" b="1" dirty="0"/>
          </a:p>
          <a:p>
            <a:pPr indent="-285750">
              <a:buFont typeface="Arial" panose="020B0604020202020204" pitchFamily="34" charset="0"/>
              <a:buChar char="•"/>
            </a:pPr>
            <a:endParaRPr lang="it-IT" sz="1200" b="1" dirty="0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69257"/>
            <a:ext cx="11520000" cy="11258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SGA </a:t>
            </a:r>
            <a:r>
              <a:rPr lang="it-IT" dirty="0"/>
              <a:t>(Sistemi gestione </a:t>
            </a:r>
            <a:r>
              <a:rPr lang="it-IT" dirty="0" smtClean="0"/>
              <a:t>AMBIENTALE)</a:t>
            </a:r>
            <a:endParaRPr lang="it-IT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999" y="1270701"/>
            <a:ext cx="4860001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883" y="1269000"/>
            <a:ext cx="4883117" cy="4392000"/>
          </a:xfrm>
          <a:prstGeom prst="rect">
            <a:avLst/>
          </a:prstGeom>
        </p:spPr>
      </p:pic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2870075"/>
            <a:ext cx="6121467" cy="2790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EMAS</a:t>
            </a: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694316"/>
            <a:ext cx="33822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 Regolamento EMAS (CE) n. 1221/2009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210922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220317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N.004P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451" y="3269679"/>
            <a:ext cx="6154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Verificatore Ambientale in accordo al Regolamento EMAS (CE) n. 1221/2009 nei seguenti codici NACE: </a:t>
            </a:r>
            <a:endParaRPr lang="it-IT" sz="1200" b="1" dirty="0" smtClean="0"/>
          </a:p>
          <a:p>
            <a:endParaRPr lang="it-IT" sz="1200" b="1" dirty="0" smtClean="0"/>
          </a:p>
          <a:p>
            <a:pPr marL="174625"/>
            <a:r>
              <a:rPr lang="it-IT" sz="1200" b="1" dirty="0" smtClean="0"/>
              <a:t>01 </a:t>
            </a:r>
            <a:r>
              <a:rPr lang="it-IT" sz="1200" b="1" dirty="0"/>
              <a:t>- </a:t>
            </a:r>
            <a:r>
              <a:rPr lang="it-IT" sz="1200" b="1" dirty="0" smtClean="0"/>
              <a:t> </a:t>
            </a:r>
            <a:r>
              <a:rPr lang="it-IT" sz="1200" b="1" dirty="0"/>
              <a:t>01.1 - 01.2 </a:t>
            </a:r>
            <a:r>
              <a:rPr lang="it-IT" sz="1200" b="1" dirty="0" smtClean="0"/>
              <a:t>- </a:t>
            </a:r>
            <a:r>
              <a:rPr lang="it-IT" sz="1200" b="1" dirty="0"/>
              <a:t>01.3 </a:t>
            </a:r>
            <a:r>
              <a:rPr lang="it-IT" sz="1200" b="1" dirty="0" smtClean="0"/>
              <a:t>- </a:t>
            </a:r>
            <a:r>
              <a:rPr lang="it-IT" sz="1200" b="1" dirty="0"/>
              <a:t>01.4 </a:t>
            </a:r>
            <a:r>
              <a:rPr lang="it-IT" sz="1200" b="1" dirty="0" smtClean="0"/>
              <a:t>- </a:t>
            </a:r>
            <a:r>
              <a:rPr lang="it-IT" sz="1200" b="1" dirty="0"/>
              <a:t>01.5 - 01.6 -  02 </a:t>
            </a:r>
            <a:r>
              <a:rPr lang="it-IT" sz="1200" b="1" dirty="0" smtClean="0"/>
              <a:t>- </a:t>
            </a:r>
            <a:r>
              <a:rPr lang="it-IT" sz="1200" b="1" dirty="0"/>
              <a:t>03.2 </a:t>
            </a:r>
            <a:r>
              <a:rPr lang="it-IT" sz="1200" b="1" dirty="0" smtClean="0"/>
              <a:t>- </a:t>
            </a:r>
            <a:r>
              <a:rPr lang="it-IT" sz="1200" b="1" dirty="0"/>
              <a:t>08.11 -  09.9 - 10 </a:t>
            </a:r>
            <a:r>
              <a:rPr lang="it-IT" sz="1200" b="1" dirty="0" smtClean="0"/>
              <a:t>- </a:t>
            </a:r>
            <a:r>
              <a:rPr lang="it-IT" sz="1200" b="1" dirty="0"/>
              <a:t>11 - 12 </a:t>
            </a:r>
            <a:r>
              <a:rPr lang="it-IT" sz="1200" b="1" dirty="0" smtClean="0"/>
              <a:t>- </a:t>
            </a:r>
            <a:r>
              <a:rPr lang="it-IT" sz="1200" b="1" dirty="0"/>
              <a:t>13 - 14 -  15.11 - </a:t>
            </a:r>
            <a:r>
              <a:rPr lang="it-IT" sz="1200" b="1" dirty="0" smtClean="0"/>
              <a:t>15.2 </a:t>
            </a:r>
            <a:r>
              <a:rPr lang="it-IT" sz="1200" b="1" dirty="0"/>
              <a:t>- 18 - 19.2 </a:t>
            </a:r>
            <a:r>
              <a:rPr lang="it-IT" sz="1200" b="1" dirty="0" smtClean="0"/>
              <a:t>- </a:t>
            </a:r>
            <a:r>
              <a:rPr lang="it-IT" sz="1200" b="1" dirty="0"/>
              <a:t>20 - </a:t>
            </a:r>
            <a:r>
              <a:rPr lang="it-IT" sz="1200" b="1" dirty="0" smtClean="0"/>
              <a:t>21 </a:t>
            </a:r>
            <a:r>
              <a:rPr lang="it-IT" sz="1200" b="1" dirty="0"/>
              <a:t>22 </a:t>
            </a:r>
            <a:r>
              <a:rPr lang="it-IT" sz="1200" b="1" dirty="0" smtClean="0"/>
              <a:t>- </a:t>
            </a:r>
            <a:r>
              <a:rPr lang="it-IT" sz="1200" b="1" dirty="0"/>
              <a:t>23 -  24.1 </a:t>
            </a:r>
            <a:r>
              <a:rPr lang="it-IT" sz="1200" b="1" dirty="0" smtClean="0"/>
              <a:t>- </a:t>
            </a:r>
            <a:r>
              <a:rPr lang="it-IT" sz="1200" b="1" dirty="0"/>
              <a:t>24.2 - 24.3 - 24.41 - 24.42 </a:t>
            </a:r>
            <a:r>
              <a:rPr lang="it-IT" sz="1200" b="1" dirty="0" smtClean="0"/>
              <a:t>- </a:t>
            </a:r>
            <a:r>
              <a:rPr lang="it-IT" sz="1200" b="1" dirty="0"/>
              <a:t>24.43 </a:t>
            </a:r>
            <a:r>
              <a:rPr lang="it-IT" sz="1200" b="1" dirty="0" smtClean="0"/>
              <a:t>- 24.44 </a:t>
            </a:r>
            <a:r>
              <a:rPr lang="it-IT" sz="1200" b="1" dirty="0"/>
              <a:t>24.45 - 24.5 </a:t>
            </a:r>
            <a:r>
              <a:rPr lang="it-IT" sz="1200" b="1" dirty="0" smtClean="0"/>
              <a:t>- </a:t>
            </a:r>
            <a:r>
              <a:rPr lang="it-IT" sz="1200" b="1" dirty="0"/>
              <a:t>25 </a:t>
            </a:r>
            <a:r>
              <a:rPr lang="it-IT" sz="1200" b="1" dirty="0" smtClean="0"/>
              <a:t>- </a:t>
            </a:r>
            <a:r>
              <a:rPr lang="it-IT" sz="1200" b="1" dirty="0"/>
              <a:t>26.1 - 26.2 - 26.3 </a:t>
            </a:r>
            <a:r>
              <a:rPr lang="it-IT" sz="1200" b="1" dirty="0" smtClean="0"/>
              <a:t>- </a:t>
            </a:r>
            <a:r>
              <a:rPr lang="it-IT" sz="1200" b="1" dirty="0"/>
              <a:t>26.6 </a:t>
            </a:r>
            <a:r>
              <a:rPr lang="it-IT" sz="1200" b="1" dirty="0" smtClean="0"/>
              <a:t>- </a:t>
            </a:r>
            <a:r>
              <a:rPr lang="it-IT" sz="1200" b="1" dirty="0"/>
              <a:t>26.8 </a:t>
            </a:r>
            <a:r>
              <a:rPr lang="it-IT" sz="1200" b="1" dirty="0" smtClean="0"/>
              <a:t>- </a:t>
            </a:r>
            <a:r>
              <a:rPr lang="it-IT" sz="1200" b="1" dirty="0"/>
              <a:t>27.12 - 27.33 </a:t>
            </a:r>
            <a:r>
              <a:rPr lang="it-IT" sz="1200" b="1" dirty="0" smtClean="0"/>
              <a:t>- </a:t>
            </a:r>
            <a:r>
              <a:rPr lang="it-IT" sz="1200" b="1" dirty="0"/>
              <a:t>27.4 -  </a:t>
            </a:r>
            <a:r>
              <a:rPr lang="it-IT" sz="1200" b="1" dirty="0" smtClean="0"/>
              <a:t>27.5 </a:t>
            </a:r>
            <a:r>
              <a:rPr lang="it-IT" sz="1200" b="1" dirty="0"/>
              <a:t>27.9 - </a:t>
            </a:r>
            <a:r>
              <a:rPr lang="it-IT" sz="1200" b="1" dirty="0" smtClean="0"/>
              <a:t>28 </a:t>
            </a:r>
            <a:r>
              <a:rPr lang="it-IT" sz="1200" b="1" dirty="0"/>
              <a:t>- 29 </a:t>
            </a:r>
            <a:r>
              <a:rPr lang="it-IT" sz="1200" b="1" dirty="0" smtClean="0"/>
              <a:t>- </a:t>
            </a:r>
            <a:r>
              <a:rPr lang="it-IT" sz="1200" b="1" dirty="0"/>
              <a:t>30.1 - 30.2 </a:t>
            </a:r>
            <a:r>
              <a:rPr lang="it-IT" sz="1200" b="1" dirty="0" smtClean="0"/>
              <a:t>- </a:t>
            </a:r>
            <a:r>
              <a:rPr lang="it-IT" sz="1200" b="1" dirty="0"/>
              <a:t>30.4 </a:t>
            </a:r>
            <a:r>
              <a:rPr lang="it-IT" sz="1200" b="1" dirty="0" smtClean="0"/>
              <a:t>- 32.5 </a:t>
            </a:r>
            <a:r>
              <a:rPr lang="it-IT" sz="1200" b="1" dirty="0"/>
              <a:t>- </a:t>
            </a:r>
            <a:r>
              <a:rPr lang="it-IT" sz="1200" b="1" dirty="0" smtClean="0"/>
              <a:t>33.11 </a:t>
            </a:r>
            <a:r>
              <a:rPr lang="it-IT" sz="1200" b="1" dirty="0"/>
              <a:t>- </a:t>
            </a:r>
            <a:r>
              <a:rPr lang="it-IT" sz="1200" b="1" dirty="0" smtClean="0"/>
              <a:t>33.12 </a:t>
            </a:r>
            <a:r>
              <a:rPr lang="it-IT" sz="1200" b="1" dirty="0"/>
              <a:t>- </a:t>
            </a:r>
            <a:r>
              <a:rPr lang="it-IT" sz="1200" b="1" dirty="0" smtClean="0"/>
              <a:t>33.13 </a:t>
            </a:r>
            <a:r>
              <a:rPr lang="it-IT" sz="1200" b="1" dirty="0"/>
              <a:t>- </a:t>
            </a:r>
            <a:r>
              <a:rPr lang="it-IT" sz="1200" b="1" dirty="0" smtClean="0"/>
              <a:t>33.14 </a:t>
            </a:r>
            <a:r>
              <a:rPr lang="it-IT" sz="1200" b="1" dirty="0"/>
              <a:t>- </a:t>
            </a:r>
            <a:r>
              <a:rPr lang="it-IT" sz="1200" b="1" dirty="0" smtClean="0"/>
              <a:t>33.15 </a:t>
            </a:r>
            <a:r>
              <a:rPr lang="it-IT" sz="1200" b="1" dirty="0"/>
              <a:t>- </a:t>
            </a:r>
            <a:r>
              <a:rPr lang="it-IT" sz="1200" b="1" dirty="0" smtClean="0"/>
              <a:t>33.19 - </a:t>
            </a:r>
            <a:r>
              <a:rPr lang="it-IT" sz="1200" b="1" dirty="0"/>
              <a:t>33.20 </a:t>
            </a:r>
            <a:r>
              <a:rPr lang="it-IT" sz="1200" b="1" dirty="0" smtClean="0"/>
              <a:t>35 </a:t>
            </a:r>
            <a:r>
              <a:rPr lang="it-IT" sz="1200" b="1" dirty="0"/>
              <a:t>- </a:t>
            </a:r>
            <a:r>
              <a:rPr lang="it-IT" sz="1200" b="1" dirty="0" smtClean="0"/>
              <a:t>36 </a:t>
            </a:r>
            <a:r>
              <a:rPr lang="it-IT" sz="1200" b="1" dirty="0"/>
              <a:t>- </a:t>
            </a:r>
            <a:r>
              <a:rPr lang="it-IT" sz="1200" b="1" dirty="0" smtClean="0"/>
              <a:t>37 - </a:t>
            </a:r>
            <a:r>
              <a:rPr lang="it-IT" sz="1200" b="1" dirty="0"/>
              <a:t>38 - </a:t>
            </a:r>
            <a:r>
              <a:rPr lang="it-IT" sz="1200" b="1" dirty="0" smtClean="0"/>
              <a:t>39 </a:t>
            </a:r>
            <a:r>
              <a:rPr lang="it-IT" sz="1200" b="1" dirty="0"/>
              <a:t>- </a:t>
            </a:r>
            <a:r>
              <a:rPr lang="it-IT" sz="1200" b="1" dirty="0" smtClean="0"/>
              <a:t>41 </a:t>
            </a:r>
            <a:r>
              <a:rPr lang="it-IT" sz="1200" b="1" dirty="0"/>
              <a:t>- </a:t>
            </a:r>
            <a:r>
              <a:rPr lang="it-IT" sz="1200" b="1" dirty="0" smtClean="0"/>
              <a:t>42 </a:t>
            </a:r>
            <a:r>
              <a:rPr lang="it-IT" sz="1200" b="1" dirty="0"/>
              <a:t>- </a:t>
            </a:r>
            <a:r>
              <a:rPr lang="it-IT" sz="1200" b="1" dirty="0" smtClean="0"/>
              <a:t>43 </a:t>
            </a:r>
            <a:r>
              <a:rPr lang="it-IT" sz="1200" b="1" dirty="0"/>
              <a:t>- </a:t>
            </a:r>
            <a:r>
              <a:rPr lang="it-IT" sz="1200" b="1" dirty="0" smtClean="0"/>
              <a:t>45.2 </a:t>
            </a:r>
            <a:r>
              <a:rPr lang="it-IT" sz="1200" b="1" dirty="0"/>
              <a:t>- </a:t>
            </a:r>
            <a:r>
              <a:rPr lang="it-IT" sz="1200" b="1" dirty="0" smtClean="0"/>
              <a:t>45.3 </a:t>
            </a:r>
            <a:r>
              <a:rPr lang="it-IT" sz="1200" b="1" dirty="0"/>
              <a:t>- </a:t>
            </a:r>
            <a:r>
              <a:rPr lang="it-IT" sz="1200" b="1" dirty="0" smtClean="0"/>
              <a:t>46.3 - </a:t>
            </a:r>
            <a:r>
              <a:rPr lang="it-IT" sz="1200" b="1" dirty="0"/>
              <a:t>46.7 - </a:t>
            </a:r>
            <a:r>
              <a:rPr lang="it-IT" sz="1200" b="1" dirty="0" smtClean="0"/>
              <a:t>47.2 47.7 - </a:t>
            </a:r>
            <a:r>
              <a:rPr lang="it-IT" sz="1200" b="1" dirty="0"/>
              <a:t>49.41 </a:t>
            </a:r>
            <a:r>
              <a:rPr lang="it-IT" sz="1200" b="1" dirty="0" smtClean="0"/>
              <a:t>- </a:t>
            </a:r>
            <a:r>
              <a:rPr lang="it-IT" sz="1200" b="1" dirty="0"/>
              <a:t>52.21 </a:t>
            </a:r>
            <a:r>
              <a:rPr lang="it-IT" sz="1200" b="1" dirty="0" smtClean="0"/>
              <a:t>- </a:t>
            </a:r>
            <a:r>
              <a:rPr lang="it-IT" sz="1200" b="1" dirty="0"/>
              <a:t>52.24 </a:t>
            </a:r>
            <a:r>
              <a:rPr lang="it-IT" sz="1200" b="1" dirty="0" smtClean="0"/>
              <a:t>- </a:t>
            </a:r>
            <a:r>
              <a:rPr lang="it-IT" sz="1200" b="1" dirty="0"/>
              <a:t>55 </a:t>
            </a:r>
            <a:r>
              <a:rPr lang="it-IT" sz="1200" b="1" dirty="0" smtClean="0"/>
              <a:t>- </a:t>
            </a:r>
            <a:r>
              <a:rPr lang="it-IT" sz="1200" b="1" dirty="0"/>
              <a:t>56 </a:t>
            </a:r>
            <a:r>
              <a:rPr lang="it-IT" sz="1200" b="1" dirty="0" smtClean="0"/>
              <a:t>- </a:t>
            </a:r>
            <a:r>
              <a:rPr lang="it-IT" sz="1200" b="1" dirty="0"/>
              <a:t>58 </a:t>
            </a:r>
            <a:r>
              <a:rPr lang="it-IT" sz="1200" b="1" dirty="0" smtClean="0"/>
              <a:t>- </a:t>
            </a:r>
            <a:r>
              <a:rPr lang="it-IT" sz="1200" b="1" dirty="0"/>
              <a:t>61 </a:t>
            </a:r>
            <a:r>
              <a:rPr lang="it-IT" sz="1200" b="1" dirty="0" smtClean="0"/>
              <a:t>- </a:t>
            </a:r>
            <a:r>
              <a:rPr lang="it-IT" sz="1200" b="1" dirty="0"/>
              <a:t>62 - </a:t>
            </a:r>
            <a:r>
              <a:rPr lang="it-IT" sz="1200" b="1" dirty="0" smtClean="0"/>
              <a:t>63.1 - </a:t>
            </a:r>
            <a:r>
              <a:rPr lang="it-IT" sz="1200" b="1" dirty="0"/>
              <a:t>64.2 - </a:t>
            </a:r>
            <a:r>
              <a:rPr lang="it-IT" sz="1200" b="1" dirty="0" smtClean="0"/>
              <a:t>68 - 69 </a:t>
            </a:r>
            <a:r>
              <a:rPr lang="it-IT" sz="1200" b="1" dirty="0"/>
              <a:t>- </a:t>
            </a:r>
            <a:r>
              <a:rPr lang="it-IT" sz="1200" b="1" dirty="0" smtClean="0"/>
              <a:t>70 - </a:t>
            </a:r>
            <a:r>
              <a:rPr lang="it-IT" sz="1200" b="1" dirty="0"/>
              <a:t>71 </a:t>
            </a:r>
            <a:r>
              <a:rPr lang="it-IT" sz="1200" b="1" dirty="0" smtClean="0"/>
              <a:t>- </a:t>
            </a:r>
            <a:r>
              <a:rPr lang="it-IT" sz="1200" b="1" dirty="0"/>
              <a:t>73.2 </a:t>
            </a:r>
            <a:r>
              <a:rPr lang="it-IT" sz="1200" b="1" dirty="0" smtClean="0"/>
              <a:t>74 - </a:t>
            </a:r>
            <a:r>
              <a:rPr lang="it-IT" sz="1200" b="1" dirty="0"/>
              <a:t>75 </a:t>
            </a:r>
            <a:r>
              <a:rPr lang="it-IT" sz="1200" b="1" dirty="0" smtClean="0"/>
              <a:t>- </a:t>
            </a:r>
            <a:r>
              <a:rPr lang="it-IT" sz="1200" b="1" dirty="0"/>
              <a:t>77 </a:t>
            </a:r>
            <a:r>
              <a:rPr lang="it-IT" sz="1200" b="1" dirty="0" smtClean="0"/>
              <a:t>- </a:t>
            </a:r>
            <a:r>
              <a:rPr lang="it-IT" sz="1200" b="1" dirty="0"/>
              <a:t>80 </a:t>
            </a:r>
            <a:r>
              <a:rPr lang="it-IT" sz="1200" b="1" dirty="0" smtClean="0"/>
              <a:t>- </a:t>
            </a:r>
            <a:r>
              <a:rPr lang="it-IT" sz="1200" b="1" dirty="0"/>
              <a:t>81 </a:t>
            </a:r>
            <a:r>
              <a:rPr lang="it-IT" sz="1200" b="1" dirty="0" smtClean="0"/>
              <a:t>- </a:t>
            </a:r>
            <a:r>
              <a:rPr lang="it-IT" sz="1200" b="1" dirty="0"/>
              <a:t>82 </a:t>
            </a:r>
            <a:r>
              <a:rPr lang="it-IT" sz="1200" b="1" dirty="0" smtClean="0"/>
              <a:t>- </a:t>
            </a:r>
            <a:r>
              <a:rPr lang="it-IT" sz="1200" b="1" dirty="0"/>
              <a:t>84 - </a:t>
            </a:r>
            <a:r>
              <a:rPr lang="it-IT" sz="1200" b="1" dirty="0" smtClean="0"/>
              <a:t>85 </a:t>
            </a:r>
            <a:r>
              <a:rPr lang="it-IT" sz="1200" b="1" dirty="0"/>
              <a:t>- </a:t>
            </a:r>
            <a:r>
              <a:rPr lang="it-IT" sz="1200" b="1" dirty="0" smtClean="0"/>
              <a:t>86 </a:t>
            </a:r>
            <a:r>
              <a:rPr lang="it-IT" sz="1200" b="1" dirty="0"/>
              <a:t>- </a:t>
            </a:r>
            <a:r>
              <a:rPr lang="it-IT" sz="1200" b="1" dirty="0" smtClean="0"/>
              <a:t>87 - </a:t>
            </a:r>
            <a:r>
              <a:rPr lang="it-IT" sz="1200" b="1" dirty="0"/>
              <a:t>88 - </a:t>
            </a:r>
            <a:r>
              <a:rPr lang="it-IT" sz="1200" b="1" dirty="0" smtClean="0"/>
              <a:t>91 - 93.11 </a:t>
            </a:r>
            <a:r>
              <a:rPr lang="it-IT" sz="1200" b="1" dirty="0"/>
              <a:t>- </a:t>
            </a:r>
            <a:r>
              <a:rPr lang="it-IT" sz="1200" b="1" dirty="0" smtClean="0"/>
              <a:t>94 95.11 95.22 </a:t>
            </a:r>
            <a:r>
              <a:rPr lang="it-IT" sz="1200" b="1" dirty="0"/>
              <a:t>95.24 - 96.03 </a:t>
            </a:r>
            <a:r>
              <a:rPr lang="it-IT" sz="1200" b="1" dirty="0" smtClean="0"/>
              <a:t>- </a:t>
            </a:r>
            <a:r>
              <a:rPr lang="it-IT" sz="1200" b="1" dirty="0"/>
              <a:t>96.04 -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it-IT" sz="1200" b="1" dirty="0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46563" y="59456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EMAS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6284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3018811"/>
            <a:ext cx="6121467" cy="2547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334899" y="2585951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SGE (Sistemi gestione energia)</a:t>
            </a:r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14852" y="1716085"/>
            <a:ext cx="33822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17021-1:2015 UNI ISO 50003:2015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243579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252974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N.009M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494" y="3118275"/>
            <a:ext cx="615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di sistemi di gestione dell’energia in conformità alla norma</a:t>
            </a:r>
            <a:r>
              <a:rPr lang="it-IT" sz="1200" b="1" dirty="0" smtClean="0"/>
              <a:t>:</a:t>
            </a:r>
          </a:p>
          <a:p>
            <a:endParaRPr lang="it-IT" sz="1200" b="1" dirty="0"/>
          </a:p>
          <a:p>
            <a:pPr marL="174625"/>
            <a:r>
              <a:rPr lang="it-IT" sz="1200" b="1" dirty="0" smtClean="0"/>
              <a:t>- </a:t>
            </a:r>
            <a:r>
              <a:rPr lang="it-IT" sz="1200" b="1" dirty="0"/>
              <a:t>UNI CEI EN ISO 50001:2011;  </a:t>
            </a:r>
            <a:endParaRPr lang="it-IT" sz="1200" b="1" dirty="0" smtClean="0"/>
          </a:p>
          <a:p>
            <a:pPr marL="174625"/>
            <a:r>
              <a:rPr lang="it-IT" sz="1200" b="1" dirty="0" smtClean="0"/>
              <a:t>- UNI </a:t>
            </a:r>
            <a:r>
              <a:rPr lang="it-IT" sz="1200" b="1" dirty="0"/>
              <a:t>CEI EN ISO 50001:2018 </a:t>
            </a:r>
            <a:endParaRPr lang="it-IT" sz="1200" b="1" dirty="0" smtClean="0"/>
          </a:p>
          <a:p>
            <a:pPr marL="171450" indent="-171450">
              <a:buFontTx/>
              <a:buChar char="-"/>
            </a:pPr>
            <a:endParaRPr lang="it-IT" sz="1200" b="1" dirty="0"/>
          </a:p>
          <a:p>
            <a:r>
              <a:rPr lang="it-IT" sz="1200" b="1" dirty="0" smtClean="0"/>
              <a:t>nei </a:t>
            </a:r>
            <a:r>
              <a:rPr lang="it-IT" sz="1200" b="1" dirty="0"/>
              <a:t>seguenti settori di accreditamento: </a:t>
            </a:r>
          </a:p>
          <a:p>
            <a:r>
              <a:rPr lang="it-IT" sz="1200" b="1" dirty="0"/>
              <a:t>1.1 - Edifici, 1.2 - Complessi edilizi, 2.1 - Industria media - leggera, </a:t>
            </a:r>
          </a:p>
          <a:p>
            <a:r>
              <a:rPr lang="it-IT" sz="1200" b="1" dirty="0"/>
              <a:t>2.2 - Industria pesante, 3.0 - Trasporto, 6.0 - Fornitura energia.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69257"/>
            <a:ext cx="11520000" cy="11258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SGE </a:t>
            </a:r>
            <a:r>
              <a:rPr lang="it-IT" dirty="0"/>
              <a:t>(Sistemi gestione </a:t>
            </a:r>
            <a:r>
              <a:rPr lang="it-IT" dirty="0" smtClean="0"/>
              <a:t>ENERGIA)</a:t>
            </a:r>
            <a:endParaRPr lang="it-I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511" y="1284411"/>
            <a:ext cx="486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5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33A08E74-7F2D-465B-8A5B-99490EBDF682}"/>
              </a:ext>
            </a:extLst>
          </p:cNvPr>
          <p:cNvSpPr/>
          <p:nvPr/>
        </p:nvSpPr>
        <p:spPr>
          <a:xfrm>
            <a:off x="642203" y="3037182"/>
            <a:ext cx="6121467" cy="3003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38" y="126900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SCHEMA DI ACCREDITAMENTO</a:t>
            </a:r>
            <a:endParaRPr lang="it-IT" sz="1200" b="1" cap="all" spc="300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xmlns="" id="{5CDEFC77-3D17-4108-AB7F-B10A6750AE38}"/>
              </a:ext>
            </a:extLst>
          </p:cNvPr>
          <p:cNvSpPr/>
          <p:nvPr/>
        </p:nvSpPr>
        <p:spPr>
          <a:xfrm>
            <a:off x="3396001" y="1269000"/>
            <a:ext cx="3401138" cy="28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cap="all" dirty="0"/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7D94F8D3-4E53-49D5-BF7E-8BA2122975EA}"/>
              </a:ext>
            </a:extLst>
          </p:cNvPr>
          <p:cNvSpPr/>
          <p:nvPr/>
        </p:nvSpPr>
        <p:spPr>
          <a:xfrm>
            <a:off x="2291355" y="2705695"/>
            <a:ext cx="2254893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cap="all" dirty="0" smtClean="0"/>
              <a:t>Servizio</a:t>
            </a:r>
            <a:endParaRPr lang="it-IT" sz="11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Slide / </a:t>
            </a:r>
            <a:fld id="{3EA6A558-C4CA-4506-B5EC-E793D5AE953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62345" y="1250473"/>
            <a:ext cx="3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PRS (Personale)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170186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NORMA</a:t>
            </a:r>
            <a:endParaRPr lang="it-IT" sz="1200" b="1" cap="all" spc="3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4277" y="1720650"/>
            <a:ext cx="338228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UNI CEI EN ISO/IEC 17024:2012</a:t>
            </a: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xmlns="" id="{73CFC2DD-1CBF-48D8-AEAB-61CC1808A766}"/>
              </a:ext>
            </a:extLst>
          </p:cNvPr>
          <p:cNvSpPr/>
          <p:nvPr/>
        </p:nvSpPr>
        <p:spPr>
          <a:xfrm>
            <a:off x="325427" y="2134720"/>
            <a:ext cx="3070562" cy="28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NR CERTIFICATO</a:t>
            </a:r>
            <a:endParaRPr lang="it-IT" sz="1200" b="1" cap="all" spc="300" dirty="0"/>
          </a:p>
        </p:txBody>
      </p:sp>
      <p:sp>
        <p:nvSpPr>
          <p:cNvPr id="69" name="TextBox 68"/>
          <p:cNvSpPr txBox="1"/>
          <p:nvPr/>
        </p:nvSpPr>
        <p:spPr>
          <a:xfrm>
            <a:off x="3405426" y="2144115"/>
            <a:ext cx="340113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N.076C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451" y="3269679"/>
            <a:ext cx="6154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Certificazione </a:t>
            </a:r>
            <a:r>
              <a:rPr lang="it-IT" sz="1200" b="1" dirty="0" smtClean="0"/>
              <a:t>del personale, nei seguenti settori (figure professionali):</a:t>
            </a:r>
            <a:endParaRPr lang="it-IT" sz="1200" b="1" dirty="0"/>
          </a:p>
          <a:p>
            <a:endParaRPr lang="it-IT" sz="1200" b="1" dirty="0"/>
          </a:p>
          <a:p>
            <a:pPr marL="174625"/>
            <a:r>
              <a:rPr lang="it-IT" sz="1200" b="1" dirty="0" smtClean="0"/>
              <a:t>- Saldatori </a:t>
            </a:r>
            <a:r>
              <a:rPr lang="it-IT" sz="1200" b="1" dirty="0"/>
              <a:t>(Serie UNI EN ISO 9606-1:2017, UNI EN ISO 9606-2:2006, UNI EN ISO </a:t>
            </a:r>
            <a:r>
              <a:rPr lang="it-IT" sz="1200" b="1" dirty="0" smtClean="0"/>
              <a:t>9606-3/4/5:2001)</a:t>
            </a:r>
          </a:p>
          <a:p>
            <a:pPr marL="174625">
              <a:buFontTx/>
              <a:buChar char="-"/>
            </a:pPr>
            <a:endParaRPr lang="it-IT" sz="1200" b="1" dirty="0"/>
          </a:p>
          <a:p>
            <a:pPr marL="174625"/>
            <a:r>
              <a:rPr lang="it-IT" sz="1200" b="1" dirty="0" smtClean="0"/>
              <a:t>- Saldatori </a:t>
            </a:r>
            <a:r>
              <a:rPr lang="it-IT" sz="1200" b="1" dirty="0"/>
              <a:t>di materie plastiche (UNI 9737:2016, UNI EN </a:t>
            </a:r>
            <a:r>
              <a:rPr lang="it-IT" sz="1200" b="1" dirty="0" smtClean="0"/>
              <a:t>13067:2013) </a:t>
            </a:r>
            <a:endParaRPr lang="it-IT" sz="1200" b="1" dirty="0" smtClean="0"/>
          </a:p>
          <a:p>
            <a:pPr marL="174625">
              <a:buFontTx/>
              <a:buChar char="-"/>
            </a:pPr>
            <a:endParaRPr lang="it-IT" sz="1200" b="1" dirty="0"/>
          </a:p>
          <a:p>
            <a:pPr marL="174625"/>
            <a:r>
              <a:rPr lang="it-IT" sz="1200" b="1" dirty="0" smtClean="0"/>
              <a:t>- Personale </a:t>
            </a:r>
            <a:r>
              <a:rPr lang="it-IT" sz="1200" b="1" dirty="0"/>
              <a:t>addetto alle prove non distruttive (PND) di livello 1, 2 e 3-</a:t>
            </a:r>
          </a:p>
          <a:p>
            <a:pPr marL="174625"/>
            <a:r>
              <a:rPr lang="it-IT" sz="1200" b="1" dirty="0"/>
              <a:t>settore industriale(UNI EN ISO 9712:2012</a:t>
            </a:r>
            <a:r>
              <a:rPr lang="it-IT" sz="1200" b="1" dirty="0" smtClean="0"/>
              <a:t>)</a:t>
            </a:r>
          </a:p>
          <a:p>
            <a:pPr marL="174625"/>
            <a:endParaRPr lang="it-IT" sz="1200" b="1" dirty="0"/>
          </a:p>
          <a:p>
            <a:pPr marL="174625"/>
            <a:r>
              <a:rPr lang="it-IT" sz="1200" b="1" dirty="0" smtClean="0"/>
              <a:t>- Personale </a:t>
            </a:r>
            <a:r>
              <a:rPr lang="it-IT" sz="1200" b="1" dirty="0"/>
              <a:t>di livello 1, 2 e 3 - settore edile </a:t>
            </a:r>
            <a:endParaRPr lang="it-IT" sz="1200" b="1" dirty="0" smtClean="0"/>
          </a:p>
          <a:p>
            <a:pPr marL="174625"/>
            <a:endParaRPr lang="it-IT" sz="1200" b="1" dirty="0"/>
          </a:p>
          <a:p>
            <a:pPr marL="174625"/>
            <a:r>
              <a:rPr lang="it-IT" sz="1200" b="1" dirty="0" smtClean="0"/>
              <a:t>- Personale </a:t>
            </a:r>
            <a:r>
              <a:rPr lang="it-IT" sz="1200" b="1" dirty="0"/>
              <a:t>di livello 1, 2 e 3 - linee guida ANSF </a:t>
            </a:r>
            <a:r>
              <a:rPr lang="it-IT" sz="1200" b="1" dirty="0" smtClean="0"/>
              <a:t>(Linee Guida ANSF del </a:t>
            </a:r>
            <a:r>
              <a:rPr lang="it-IT" sz="1200" b="1" dirty="0"/>
              <a:t>25/09/2018)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551" y="1720650"/>
            <a:ext cx="5106208" cy="4320000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33A2A53D-D7FB-409B-A673-2AF5C1718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579" y="302856"/>
            <a:ext cx="299784" cy="508884"/>
            <a:chOff x="900" y="10"/>
            <a:chExt cx="281" cy="4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6BA86A6A-053A-4A52-9E0B-69144886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"/>
              <a:ext cx="281" cy="278"/>
            </a:xfrm>
            <a:custGeom>
              <a:avLst/>
              <a:gdLst>
                <a:gd name="T0" fmla="*/ 260 w 281"/>
                <a:gd name="T1" fmla="*/ 60 h 278"/>
                <a:gd name="T2" fmla="*/ 243 w 281"/>
                <a:gd name="T3" fmla="*/ 98 h 278"/>
                <a:gd name="T4" fmla="*/ 281 w 281"/>
                <a:gd name="T5" fmla="*/ 114 h 278"/>
                <a:gd name="T6" fmla="*/ 252 w 281"/>
                <a:gd name="T7" fmla="*/ 141 h 278"/>
                <a:gd name="T8" fmla="*/ 279 w 281"/>
                <a:gd name="T9" fmla="*/ 172 h 278"/>
                <a:gd name="T10" fmla="*/ 239 w 281"/>
                <a:gd name="T11" fmla="*/ 185 h 278"/>
                <a:gd name="T12" fmla="*/ 254 w 281"/>
                <a:gd name="T13" fmla="*/ 224 h 278"/>
                <a:gd name="T14" fmla="*/ 212 w 281"/>
                <a:gd name="T15" fmla="*/ 220 h 278"/>
                <a:gd name="T16" fmla="*/ 210 w 281"/>
                <a:gd name="T17" fmla="*/ 262 h 278"/>
                <a:gd name="T18" fmla="*/ 172 w 281"/>
                <a:gd name="T19" fmla="*/ 243 h 278"/>
                <a:gd name="T20" fmla="*/ 153 w 281"/>
                <a:gd name="T21" fmla="*/ 278 h 278"/>
                <a:gd name="T22" fmla="*/ 128 w 281"/>
                <a:gd name="T23" fmla="*/ 245 h 278"/>
                <a:gd name="T24" fmla="*/ 95 w 281"/>
                <a:gd name="T25" fmla="*/ 272 h 278"/>
                <a:gd name="T26" fmla="*/ 86 w 281"/>
                <a:gd name="T27" fmla="*/ 231 h 278"/>
                <a:gd name="T28" fmla="*/ 44 w 281"/>
                <a:gd name="T29" fmla="*/ 241 h 278"/>
                <a:gd name="T30" fmla="*/ 53 w 281"/>
                <a:gd name="T31" fmla="*/ 199 h 278"/>
                <a:gd name="T32" fmla="*/ 11 w 281"/>
                <a:gd name="T33" fmla="*/ 193 h 278"/>
                <a:gd name="T34" fmla="*/ 36 w 281"/>
                <a:gd name="T35" fmla="*/ 158 h 278"/>
                <a:gd name="T36" fmla="*/ 0 w 281"/>
                <a:gd name="T37" fmla="*/ 135 h 278"/>
                <a:gd name="T38" fmla="*/ 38 w 281"/>
                <a:gd name="T39" fmla="*/ 114 h 278"/>
                <a:gd name="T40" fmla="*/ 15 w 281"/>
                <a:gd name="T41" fmla="*/ 79 h 278"/>
                <a:gd name="T42" fmla="*/ 57 w 281"/>
                <a:gd name="T43" fmla="*/ 75 h 278"/>
                <a:gd name="T44" fmla="*/ 51 w 281"/>
                <a:gd name="T45" fmla="*/ 33 h 278"/>
                <a:gd name="T46" fmla="*/ 90 w 281"/>
                <a:gd name="T47" fmla="*/ 46 h 278"/>
                <a:gd name="T48" fmla="*/ 103 w 281"/>
                <a:gd name="T49" fmla="*/ 4 h 278"/>
                <a:gd name="T50" fmla="*/ 134 w 281"/>
                <a:gd name="T51" fmla="*/ 33 h 278"/>
                <a:gd name="T52" fmla="*/ 162 w 281"/>
                <a:gd name="T53" fmla="*/ 0 h 278"/>
                <a:gd name="T54" fmla="*/ 178 w 281"/>
                <a:gd name="T55" fmla="*/ 38 h 278"/>
                <a:gd name="T56" fmla="*/ 216 w 281"/>
                <a:gd name="T57" fmla="*/ 21 h 278"/>
                <a:gd name="T58" fmla="*/ 216 w 281"/>
                <a:gd name="T59" fmla="*/ 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78">
                  <a:moveTo>
                    <a:pt x="260" y="60"/>
                  </a:moveTo>
                  <a:lnTo>
                    <a:pt x="243" y="98"/>
                  </a:lnTo>
                  <a:lnTo>
                    <a:pt x="281" y="114"/>
                  </a:lnTo>
                  <a:lnTo>
                    <a:pt x="252" y="141"/>
                  </a:lnTo>
                  <a:lnTo>
                    <a:pt x="279" y="172"/>
                  </a:lnTo>
                  <a:lnTo>
                    <a:pt x="239" y="185"/>
                  </a:lnTo>
                  <a:lnTo>
                    <a:pt x="254" y="224"/>
                  </a:lnTo>
                  <a:lnTo>
                    <a:pt x="212" y="220"/>
                  </a:lnTo>
                  <a:lnTo>
                    <a:pt x="210" y="262"/>
                  </a:lnTo>
                  <a:lnTo>
                    <a:pt x="172" y="243"/>
                  </a:lnTo>
                  <a:lnTo>
                    <a:pt x="153" y="278"/>
                  </a:lnTo>
                  <a:lnTo>
                    <a:pt x="128" y="245"/>
                  </a:lnTo>
                  <a:lnTo>
                    <a:pt x="95" y="272"/>
                  </a:lnTo>
                  <a:lnTo>
                    <a:pt x="86" y="231"/>
                  </a:lnTo>
                  <a:lnTo>
                    <a:pt x="44" y="241"/>
                  </a:lnTo>
                  <a:lnTo>
                    <a:pt x="53" y="199"/>
                  </a:lnTo>
                  <a:lnTo>
                    <a:pt x="11" y="193"/>
                  </a:lnTo>
                  <a:lnTo>
                    <a:pt x="36" y="158"/>
                  </a:lnTo>
                  <a:lnTo>
                    <a:pt x="0" y="135"/>
                  </a:lnTo>
                  <a:lnTo>
                    <a:pt x="38" y="114"/>
                  </a:lnTo>
                  <a:lnTo>
                    <a:pt x="15" y="79"/>
                  </a:lnTo>
                  <a:lnTo>
                    <a:pt x="57" y="75"/>
                  </a:lnTo>
                  <a:lnTo>
                    <a:pt x="51" y="33"/>
                  </a:lnTo>
                  <a:lnTo>
                    <a:pt x="90" y="46"/>
                  </a:lnTo>
                  <a:lnTo>
                    <a:pt x="103" y="4"/>
                  </a:lnTo>
                  <a:lnTo>
                    <a:pt x="134" y="33"/>
                  </a:lnTo>
                  <a:lnTo>
                    <a:pt x="162" y="0"/>
                  </a:lnTo>
                  <a:lnTo>
                    <a:pt x="178" y="38"/>
                  </a:lnTo>
                  <a:lnTo>
                    <a:pt x="216" y="21"/>
                  </a:lnTo>
                  <a:lnTo>
                    <a:pt x="216" y="42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77ACC79C-08D4-4B66-8B16-9FBC6314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75"/>
              <a:ext cx="153" cy="151"/>
            </a:xfrm>
            <a:custGeom>
              <a:avLst/>
              <a:gdLst>
                <a:gd name="T0" fmla="*/ 70 w 73"/>
                <a:gd name="T1" fmla="*/ 22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  <a:gd name="T10" fmla="*/ 58 w 73"/>
                <a:gd name="T1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70" y="22"/>
                  </a:moveTo>
                  <a:cubicBezTo>
                    <a:pt x="72" y="26"/>
                    <a:pt x="73" y="31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2" y="2"/>
                    <a:pt x="58" y="7"/>
                  </a:cubicBez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F4ED3B6-6096-451D-980F-E1071EE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1"/>
              <a:ext cx="146" cy="135"/>
            </a:xfrm>
            <a:custGeom>
              <a:avLst/>
              <a:gdLst>
                <a:gd name="T0" fmla="*/ 0 w 146"/>
                <a:gd name="T1" fmla="*/ 104 h 135"/>
                <a:gd name="T2" fmla="*/ 25 w 146"/>
                <a:gd name="T3" fmla="*/ 135 h 135"/>
                <a:gd name="T4" fmla="*/ 146 w 146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35">
                  <a:moveTo>
                    <a:pt x="0" y="104"/>
                  </a:moveTo>
                  <a:lnTo>
                    <a:pt x="25" y="135"/>
                  </a:lnTo>
                  <a:lnTo>
                    <a:pt x="146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D61F1F7-70E0-438F-8C43-3B5CE7BE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59"/>
              <a:ext cx="123" cy="166"/>
            </a:xfrm>
            <a:custGeom>
              <a:avLst/>
              <a:gdLst>
                <a:gd name="T0" fmla="*/ 61 w 123"/>
                <a:gd name="T1" fmla="*/ 0 h 166"/>
                <a:gd name="T2" fmla="*/ 0 w 123"/>
                <a:gd name="T3" fmla="*/ 137 h 166"/>
                <a:gd name="T4" fmla="*/ 61 w 123"/>
                <a:gd name="T5" fmla="*/ 102 h 166"/>
                <a:gd name="T6" fmla="*/ 109 w 123"/>
                <a:gd name="T7" fmla="*/ 166 h 166"/>
                <a:gd name="T8" fmla="*/ 123 w 123"/>
                <a:gd name="T9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6">
                  <a:moveTo>
                    <a:pt x="61" y="0"/>
                  </a:moveTo>
                  <a:lnTo>
                    <a:pt x="0" y="137"/>
                  </a:lnTo>
                  <a:lnTo>
                    <a:pt x="61" y="102"/>
                  </a:lnTo>
                  <a:lnTo>
                    <a:pt x="109" y="166"/>
                  </a:lnTo>
                  <a:lnTo>
                    <a:pt x="123" y="4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F610AB1-ABE9-493B-A412-9C75485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63"/>
              <a:ext cx="136" cy="224"/>
            </a:xfrm>
            <a:custGeom>
              <a:avLst/>
              <a:gdLst>
                <a:gd name="T0" fmla="*/ 12 w 136"/>
                <a:gd name="T1" fmla="*/ 48 h 224"/>
                <a:gd name="T2" fmla="*/ 0 w 136"/>
                <a:gd name="T3" fmla="*/ 224 h 224"/>
                <a:gd name="T4" fmla="*/ 54 w 136"/>
                <a:gd name="T5" fmla="*/ 137 h 224"/>
                <a:gd name="T6" fmla="*/ 136 w 136"/>
                <a:gd name="T7" fmla="*/ 195 h 224"/>
                <a:gd name="T8" fmla="*/ 94 w 136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4">
                  <a:moveTo>
                    <a:pt x="12" y="48"/>
                  </a:moveTo>
                  <a:lnTo>
                    <a:pt x="0" y="224"/>
                  </a:lnTo>
                  <a:lnTo>
                    <a:pt x="54" y="137"/>
                  </a:lnTo>
                  <a:lnTo>
                    <a:pt x="136" y="195"/>
                  </a:lnTo>
                  <a:lnTo>
                    <a:pt x="94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Titre 10">
            <a:extLst>
              <a:ext uri="{FF2B5EF4-FFF2-40B4-BE49-F238E27FC236}">
                <a16:creationId xmlns:a16="http://schemas.microsoft.com/office/drawing/2014/main" xmlns="" id="{1D3FF0E5-C90E-4D36-B7B3-E4072B61CE4C}"/>
              </a:ext>
            </a:extLst>
          </p:cNvPr>
          <p:cNvSpPr txBox="1">
            <a:spLocks/>
          </p:cNvSpPr>
          <p:nvPr/>
        </p:nvSpPr>
        <p:spPr>
          <a:xfrm>
            <a:off x="325427" y="69257"/>
            <a:ext cx="11520000" cy="11258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108000" rIns="91440" bIns="14400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it-IT" dirty="0" smtClean="0"/>
              <a:t>PRS (PERSONALE)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9142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eau Veritas">
  <a:themeElements>
    <a:clrScheme name="Bureau Veritas 2018">
      <a:dk1>
        <a:srgbClr val="333333"/>
      </a:dk1>
      <a:lt1>
        <a:sysClr val="window" lastClr="FFFFFF"/>
      </a:lt1>
      <a:dk2>
        <a:srgbClr val="737373"/>
      </a:dk2>
      <a:lt2>
        <a:srgbClr val="E7E6E6"/>
      </a:lt2>
      <a:accent1>
        <a:srgbClr val="CC023B"/>
      </a:accent1>
      <a:accent2>
        <a:srgbClr val="737373"/>
      </a:accent2>
      <a:accent3>
        <a:srgbClr val="179D98"/>
      </a:accent3>
      <a:accent4>
        <a:srgbClr val="30C1AE"/>
      </a:accent4>
      <a:accent5>
        <a:srgbClr val="72E4C9"/>
      </a:accent5>
      <a:accent6>
        <a:srgbClr val="F6C27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ureau Veritas">
  <a:themeElements>
    <a:clrScheme name="Personnalisé 25">
      <a:dk1>
        <a:srgbClr val="333333"/>
      </a:dk1>
      <a:lt1>
        <a:sysClr val="window" lastClr="FFFFFF"/>
      </a:lt1>
      <a:dk2>
        <a:srgbClr val="737373"/>
      </a:dk2>
      <a:lt2>
        <a:srgbClr val="E7E6E6"/>
      </a:lt2>
      <a:accent1>
        <a:srgbClr val="CC023B"/>
      </a:accent1>
      <a:accent2>
        <a:srgbClr val="333333"/>
      </a:accent2>
      <a:accent3>
        <a:srgbClr val="179D98"/>
      </a:accent3>
      <a:accent4>
        <a:srgbClr val="30C1AE"/>
      </a:accent4>
      <a:accent5>
        <a:srgbClr val="72E4C9"/>
      </a:accent5>
      <a:accent6>
        <a:srgbClr val="F6C27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F16F863404E48A740D7D622AD2A04" ma:contentTypeVersion="6" ma:contentTypeDescription="Creare un nuovo documento." ma:contentTypeScope="" ma:versionID="1282e87cf297c74d9f4d2456fe4727d0">
  <xsd:schema xmlns:xsd="http://www.w3.org/2001/XMLSchema" xmlns:xs="http://www.w3.org/2001/XMLSchema" xmlns:p="http://schemas.microsoft.com/office/2006/metadata/properties" xmlns:ns2="e82175d0-7e04-407c-ae1f-1c441d128c41" xmlns:ns3="4512c496-9094-4f84-b412-4fc22701c5b5" targetNamespace="http://schemas.microsoft.com/office/2006/metadata/properties" ma:root="true" ma:fieldsID="2e048fb68d9571145489e37433f4a1bf" ns2:_="" ns3:_="">
    <xsd:import namespace="e82175d0-7e04-407c-ae1f-1c441d128c41"/>
    <xsd:import namespace="4512c496-9094-4f84-b412-4fc22701c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175d0-7e04-407c-ae1f-1c441d128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2c496-9094-4f84-b412-4fc22701c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6E3C0-ECE9-44C7-93A7-C6AB88AFB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BC686-4512-45AF-BBF9-2AA81B93E1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9F50F8-EB0E-4FB3-99F1-462DB2CE5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175d0-7e04-407c-ae1f-1c441d128c41"/>
    <ds:schemaRef ds:uri="4512c496-9094-4f84-b412-4fc22701c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</TotalTime>
  <Words>4959</Words>
  <Application>Microsoft Office PowerPoint</Application>
  <PresentationFormat>Widescreen</PresentationFormat>
  <Paragraphs>662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TimesNewRoman</vt:lpstr>
      <vt:lpstr>Wingdings</vt:lpstr>
      <vt:lpstr>Bureau Veritas</vt:lpstr>
      <vt:lpstr>1_Bureau Veritas</vt:lpstr>
      <vt:lpstr>ACCREDITAMENTI, AUTORIZZAZIONI E NOTIFICHE BUREAU VERITAS ITALIA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Prod La boite à slides;Corporate Communications</dc:creator>
  <cp:lastModifiedBy>Fulvio PORROVECCHIO</cp:lastModifiedBy>
  <cp:revision>714</cp:revision>
  <cp:lastPrinted>2019-07-11T09:20:47Z</cp:lastPrinted>
  <dcterms:created xsi:type="dcterms:W3CDTF">2018-03-07T09:16:49Z</dcterms:created>
  <dcterms:modified xsi:type="dcterms:W3CDTF">2020-09-23T14:01:50Z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0x010100F7BF16F863404E48A740D7D622AD2A04</vt:lpwstr>
  </property>
</Properties>
</file>